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0" r:id="rId4"/>
    <p:sldMasterId id="214748370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y="5143500" cx="9144000"/>
  <p:notesSz cx="6858000" cy="9144000"/>
  <p:embeddedFontLst>
    <p:embeddedFont>
      <p:font typeface="Carme"/>
      <p:regular r:id="rId56"/>
    </p:embeddedFont>
    <p:embeddedFont>
      <p:font typeface="Proxima Nova"/>
      <p:regular r:id="rId57"/>
      <p:bold r:id="rId58"/>
      <p:italic r:id="rId59"/>
      <p:boldItalic r:id="rId60"/>
    </p:embeddedFont>
    <p:embeddedFont>
      <p:font typeface="Roboto"/>
      <p:regular r:id="rId61"/>
      <p:bold r:id="rId62"/>
      <p:italic r:id="rId63"/>
      <p:boldItalic r:id="rId64"/>
    </p:embeddedFont>
    <p:embeddedFont>
      <p:font typeface="Helvetica Neue"/>
      <p:regular r:id="rId65"/>
      <p:bold r:id="rId66"/>
      <p:italic r:id="rId67"/>
      <p:boldItalic r:id="rId68"/>
    </p:embeddedFont>
    <p:embeddedFont>
      <p:font typeface="PT Sans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schemas.openxmlformats.org/officeDocument/2006/relationships/font" Target="fonts/PTSans-bold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PTSans-italic.fntdata"/><Relationship Id="rId70" Type="http://schemas.openxmlformats.org/officeDocument/2006/relationships/font" Target="fonts/PTSans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oboto-bold.fntdata"/><Relationship Id="rId61" Type="http://schemas.openxmlformats.org/officeDocument/2006/relationships/font" Target="fonts/Roboto-regular.fntdata"/><Relationship Id="rId20" Type="http://schemas.openxmlformats.org/officeDocument/2006/relationships/slide" Target="slides/slide14.xml"/><Relationship Id="rId64" Type="http://schemas.openxmlformats.org/officeDocument/2006/relationships/font" Target="fonts/Roboto-boldItalic.fntdata"/><Relationship Id="rId63" Type="http://schemas.openxmlformats.org/officeDocument/2006/relationships/font" Target="fonts/Roboto-italic.fntdata"/><Relationship Id="rId22" Type="http://schemas.openxmlformats.org/officeDocument/2006/relationships/slide" Target="slides/slide16.xml"/><Relationship Id="rId66" Type="http://schemas.openxmlformats.org/officeDocument/2006/relationships/font" Target="fonts/HelveticaNeue-bold.fntdata"/><Relationship Id="rId21" Type="http://schemas.openxmlformats.org/officeDocument/2006/relationships/slide" Target="slides/slide15.xml"/><Relationship Id="rId65" Type="http://schemas.openxmlformats.org/officeDocument/2006/relationships/font" Target="fonts/HelveticaNeue-regular.fntdata"/><Relationship Id="rId24" Type="http://schemas.openxmlformats.org/officeDocument/2006/relationships/slide" Target="slides/slide18.xml"/><Relationship Id="rId68" Type="http://schemas.openxmlformats.org/officeDocument/2006/relationships/font" Target="fonts/HelveticaNeue-boldItalic.fntdata"/><Relationship Id="rId23" Type="http://schemas.openxmlformats.org/officeDocument/2006/relationships/slide" Target="slides/slide17.xml"/><Relationship Id="rId67" Type="http://schemas.openxmlformats.org/officeDocument/2006/relationships/font" Target="fonts/HelveticaNeue-italic.fntdata"/><Relationship Id="rId60" Type="http://schemas.openxmlformats.org/officeDocument/2006/relationships/font" Target="fonts/ProximaNova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PTSans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ProximaNova-regular.fntdata"/><Relationship Id="rId12" Type="http://schemas.openxmlformats.org/officeDocument/2006/relationships/slide" Target="slides/slide6.xml"/><Relationship Id="rId56" Type="http://schemas.openxmlformats.org/officeDocument/2006/relationships/font" Target="fonts/Carme-regular.fntdata"/><Relationship Id="rId15" Type="http://schemas.openxmlformats.org/officeDocument/2006/relationships/slide" Target="slides/slide9.xml"/><Relationship Id="rId59" Type="http://schemas.openxmlformats.org/officeDocument/2006/relationships/font" Target="fonts/ProximaNova-italic.fntdata"/><Relationship Id="rId14" Type="http://schemas.openxmlformats.org/officeDocument/2006/relationships/slide" Target="slides/slide8.xml"/><Relationship Id="rId58" Type="http://schemas.openxmlformats.org/officeDocument/2006/relationships/font" Target="fonts/ProximaNova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Probability_theory" TargetMode="External"/><Relationship Id="rId3" Type="http://schemas.openxmlformats.org/officeDocument/2006/relationships/hyperlink" Target="https://en.wikipedia.org/wiki/Analysis" TargetMode="External"/><Relationship Id="rId4" Type="http://schemas.openxmlformats.org/officeDocument/2006/relationships/hyperlink" Target="https://en.wikipedia.org/wiki/Random_variable" TargetMode="Externa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Probability_distribution" TargetMode="Externa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04eaf91f0_2_1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g504eaf91f0_2_1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05747a1f0_3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Google Shape;329;g505747a1f0_3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05747a1f0_3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g505747a1f0_3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05747a1f0_3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Google Shape;354;g505747a1f0_3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05747a1f0_3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g505747a1f0_3_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05747a1f0_3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g505747a1f0_3_1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05747a1f0_3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Google Shape;384;g505747a1f0_3_1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function has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compact support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if it is zero outside of a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compact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set.A function has compact support if it is zero outside of a compact set. Compact set is some finite set on a space.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05747a1f0_3_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Google Shape;393;g505747a1f0_3_1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05747a1f0_3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Google Shape;403;g505747a1f0_3_1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05747a1f0_3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Google Shape;412;g505747a1f0_3_1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05747a1f0_3_1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Google Shape;420;g505747a1f0_3_1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04eaf91f0_2_2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g504eaf91f0_2_2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fd113434c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7" name="Google Shape;427;g4fd113434c_0_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fd113434c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g4fd113434c_0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505747a1f0_3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g505747a1f0_3_1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05747a1f0_3_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g505747a1f0_3_1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fd113434c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Google Shape;465;g4fd113434c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4fd113434c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Google Shape;474;g4fd113434c_0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4fd113434c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4" name="Google Shape;484;g4fd113434c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4fd113434c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2" name="Google Shape;492;g4fd113434c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4cf4cbb9fb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0" name="Google Shape;500;g4cf4cbb9fb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4fd113434c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0" name="Google Shape;510;g4fd113434c_0_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05747a1f0_3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g505747a1f0_3_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fd113434c_2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Google Shape;519;g4fd113434c_2_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 Hilbert space is a vector space H with an inner product &lt;f,g&gt; such that the norm defined by |f|=sqrt(&lt;f,f&gt;)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turns H into a complete metric space. If the metric defined by the norm is not complete, then H is instead known as an inner product space.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4fd113434c_2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7" name="Google Shape;527;g4fd113434c_2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222222"/>
                </a:solidFill>
              </a:rPr>
              <a:t>second moment method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is a technique used in </a:t>
            </a:r>
            <a:r>
              <a:rPr lang="en" sz="1050">
                <a:solidFill>
                  <a:srgbClr val="0B0080"/>
                </a:solidFill>
                <a:uFill>
                  <a:noFill/>
                </a:uFill>
                <a:hlinkClick r:id="rId2"/>
              </a:rPr>
              <a:t>probability theory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and </a:t>
            </a:r>
            <a:r>
              <a:rPr lang="en" sz="1050">
                <a:solidFill>
                  <a:srgbClr val="0B0080"/>
                </a:solidFill>
                <a:uFill>
                  <a:noFill/>
                </a:uFill>
                <a:hlinkClick r:id="rId3"/>
              </a:rPr>
              <a:t>analysis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to show that a </a:t>
            </a:r>
            <a:r>
              <a:rPr lang="en" sz="1050">
                <a:solidFill>
                  <a:srgbClr val="0B0080"/>
                </a:solidFill>
                <a:uFill>
                  <a:noFill/>
                </a:uFill>
                <a:hlinkClick r:id="rId4"/>
              </a:rPr>
              <a:t>random variable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has positive probability of being positive. More generally, the "moment method" consists of bounding the probability that a random variable fluctuates far from its mean, by using its moments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0a49a6e82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6" name="Google Shape;536;g50a49a6e82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 flow push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with bipartitite matching as well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50a49a6e82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4" name="Google Shape;544;g50a49a6e82_0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Discrete transport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Mxy is the cost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E(p) is the entropy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01a2f2b3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4" name="Google Shape;554;g501a2f2b3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This is for discrete setting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Polytope: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In elementary geometry, a polytope is a geometric object with "flat" sides.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indicates how much of the mass {mu} is sitting in the {j}-th entry of {p} is transported to the {i}-th entry of {q}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Assignment Polytope : </a:t>
            </a:r>
            <a:r>
              <a:rPr b="1" lang="en" sz="1200">
                <a:solidFill>
                  <a:srgbClr val="222222"/>
                </a:solidFill>
              </a:rPr>
              <a:t>polytope of doubly stochastic matrices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, or the </a:t>
            </a:r>
            <a:r>
              <a:rPr b="1" lang="en" sz="1200">
                <a:solidFill>
                  <a:srgbClr val="222222"/>
                </a:solidFill>
              </a:rPr>
              <a:t>perfect matching polytope</a:t>
            </a:r>
            <a:endParaRPr b="1" sz="1200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0a49a6e82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4" name="Google Shape;564;g50a49a6e82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KL divergence is a measure of how one </a:t>
            </a:r>
            <a:r>
              <a:rPr lang="en" sz="1050">
                <a:solidFill>
                  <a:srgbClr val="0B0080"/>
                </a:solidFill>
                <a:uFill>
                  <a:noFill/>
                </a:uFill>
                <a:hlinkClick r:id="rId2"/>
              </a:rPr>
              <a:t>probability distribution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is different from a second, reference probability distribution.</a:t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4fd113434c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2" name="Google Shape;572;g4fd113434c_3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5085465543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9" name="Google Shape;579;g5085465543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50a49a6e82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8" name="Google Shape;588;g50a49a6e82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5085465543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7" name="Google Shape;597;g5085465543_0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05747a1f0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g505747a1f0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5085465543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9" name="Google Shape;609;g5085465543_0_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4fd113434c_3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4fd113434c_3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5081bdf847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6" name="Google Shape;626;g5081bdf847_0_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generalization of the notion of a triangle or tetrahedron to arbitrary dimensions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- distances like cosine dist. 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5081bdf847_0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8" name="Google Shape;638;g5081bdf847_0_1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5081bdf847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8" name="Google Shape;648;g5081bdf847_0_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5081bdf847_0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6" name="Google Shape;656;g5081bdf847_0_1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4fd113434c_2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7" name="Google Shape;667;g4fd113434c_2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50a4b4024d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5" name="Google Shape;675;g50a4b4024d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50a4b4024d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2" name="Google Shape;682;g50a4b4024d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50a4b4024d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2" name="Google Shape;692;g50a4b4024d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05747a1f0_3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g505747a1f0_3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05747a1f0_3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g505747a1f0_3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04eaf91f0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g504eaf91f0_0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05747a1f0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g505747a1f0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05747a1f0_3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g505747a1f0_3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2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Slide - White+Seal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2.png"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755" y="192246"/>
            <a:ext cx="1747159" cy="3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type="title"/>
          </p:nvPr>
        </p:nvSpPr>
        <p:spPr>
          <a:xfrm>
            <a:off x="288697" y="1487384"/>
            <a:ext cx="8573265" cy="1496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4400"/>
              <a:buFont typeface="Calibri"/>
              <a:buNone/>
              <a:defRPr sz="44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288697" y="3029821"/>
            <a:ext cx="8573265" cy="1465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>
  <p:cSld name="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457200" y="69055"/>
            <a:ext cx="8229600" cy="597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-9269" y="4798703"/>
            <a:ext cx="9162538" cy="36076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2" type="body"/>
          </p:nvPr>
        </p:nvSpPr>
        <p:spPr>
          <a:xfrm>
            <a:off x="4267200" y="4830493"/>
            <a:ext cx="1537197" cy="259081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309913" y="4828222"/>
            <a:ext cx="722760" cy="278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5"/>
          <p:cNvSpPr txBox="1"/>
          <p:nvPr>
            <p:ph idx="3" type="body"/>
          </p:nvPr>
        </p:nvSpPr>
        <p:spPr>
          <a:xfrm>
            <a:off x="457200" y="761115"/>
            <a:ext cx="8229600" cy="3943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-NoBanner" showMasterSp="0">
  <p:cSld name="Content-NoBann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69055"/>
            <a:ext cx="8229600" cy="597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3000"/>
              <a:buFont typeface="Helvetica Neue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761115"/>
            <a:ext cx="8229600" cy="3943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309913" y="4828222"/>
            <a:ext cx="722760" cy="278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4309913" y="4828222"/>
            <a:ext cx="722760" cy="278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 - White+Seal" showMasterSp="0">
  <p:cSld name="1_Title Slide - White+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2.png" id="73" name="Google Shape;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5979" y="2211704"/>
            <a:ext cx="3669032" cy="7200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>
            <p:ph type="title"/>
          </p:nvPr>
        </p:nvSpPr>
        <p:spPr>
          <a:xfrm>
            <a:off x="288697" y="3141362"/>
            <a:ext cx="8573265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3600"/>
              <a:buFont typeface="Calibri"/>
              <a:buNone/>
              <a:defRPr sz="3600" cap="none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288697" y="4353528"/>
            <a:ext cx="8573265" cy="56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 - White+Seal" showMasterSp="0">
  <p:cSld name="2_Title Slide - White+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4.png" id="78" name="Google Shape;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5979" y="2211704"/>
            <a:ext cx="3669032" cy="72009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/>
          <p:nvPr>
            <p:ph type="title"/>
          </p:nvPr>
        </p:nvSpPr>
        <p:spPr>
          <a:xfrm>
            <a:off x="288697" y="3141362"/>
            <a:ext cx="8573265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288697" y="4353528"/>
            <a:ext cx="8573265" cy="56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Slide - White+Seal" showMasterSp="0">
  <p:cSld name="3_Title Slide - White+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288697" y="3141362"/>
            <a:ext cx="8573265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288697" y="4353528"/>
            <a:ext cx="8573265" cy="56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4.png" id="85" name="Google Shape;8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5979" y="2211704"/>
            <a:ext cx="3669032" cy="72009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Slide - White+Seal" showMasterSp="0">
  <p:cSld name="5_Title Slide - White+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4.png" id="88" name="Google Shape;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757" y="192246"/>
            <a:ext cx="1747156" cy="3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1"/>
          <p:cNvSpPr txBox="1"/>
          <p:nvPr>
            <p:ph type="title"/>
          </p:nvPr>
        </p:nvSpPr>
        <p:spPr>
          <a:xfrm>
            <a:off x="288697" y="1487384"/>
            <a:ext cx="8573265" cy="1496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288697" y="3029821"/>
            <a:ext cx="8573265" cy="1465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Slide - White+Seal" showMasterSp="0">
  <p:cSld name="6_Title Slide - White+Se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288697" y="1487384"/>
            <a:ext cx="8573265" cy="1496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288697" y="3029821"/>
            <a:ext cx="8573265" cy="1465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4.png" id="95" name="Google Shape;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757" y="192246"/>
            <a:ext cx="1747156" cy="3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Slide-White" showMasterSp="0">
  <p:cSld name="Section Slide-Whi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6.png" id="98" name="Google Shape;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6291" y="4715327"/>
            <a:ext cx="1148144" cy="21869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/>
          <p:nvPr>
            <p:ph type="title"/>
          </p:nvPr>
        </p:nvSpPr>
        <p:spPr>
          <a:xfrm>
            <a:off x="288702" y="1383671"/>
            <a:ext cx="8548213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3600"/>
              <a:buFont typeface="Calibri"/>
              <a:buNone/>
              <a:defRPr sz="3600" cap="none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288702" y="2595838"/>
            <a:ext cx="8548213" cy="1714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Section Slide" showMasterSp="0">
  <p:cSld name="4_Sect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7.png" id="103" name="Google Shape;1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6056" y="4718303"/>
            <a:ext cx="1148144" cy="218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/>
          <p:nvPr>
            <p:ph type="title"/>
          </p:nvPr>
        </p:nvSpPr>
        <p:spPr>
          <a:xfrm>
            <a:off x="288702" y="1383671"/>
            <a:ext cx="8548213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288702" y="2595838"/>
            <a:ext cx="8548213" cy="1714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Section Slide" showMasterSp="0">
  <p:cSld name="3_Sect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7.png" id="108" name="Google Shape;1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6056" y="4718303"/>
            <a:ext cx="1148144" cy="218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>
            <p:ph type="title"/>
          </p:nvPr>
        </p:nvSpPr>
        <p:spPr>
          <a:xfrm>
            <a:off x="288702" y="1383671"/>
            <a:ext cx="8548213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288702" y="2595838"/>
            <a:ext cx="8548213" cy="1714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Section Slide" showMasterSp="0">
  <p:cSld name="2_Sect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/>
          <p:nvPr>
            <p:ph idx="2" type="pic"/>
          </p:nvPr>
        </p:nvSpPr>
        <p:spPr>
          <a:xfrm>
            <a:off x="4" y="1"/>
            <a:ext cx="4570835" cy="514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4" name="Google Shape;114;p26"/>
          <p:cNvSpPr txBox="1"/>
          <p:nvPr>
            <p:ph type="title"/>
          </p:nvPr>
        </p:nvSpPr>
        <p:spPr>
          <a:xfrm>
            <a:off x="4869705" y="194620"/>
            <a:ext cx="4376662" cy="1179463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ctr" bIns="182875" lIns="182875" spcFirstLastPara="1" rIns="182875" wrap="square" tIns="182875"/>
          <a:lstStyle>
            <a:lvl1pPr lv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5048410" y="1504150"/>
            <a:ext cx="3766585" cy="341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Slide" showMasterSp="0">
  <p:cSld name="Sect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/>
          <p:nvPr>
            <p:ph idx="2" type="pic"/>
          </p:nvPr>
        </p:nvSpPr>
        <p:spPr>
          <a:xfrm>
            <a:off x="4" y="1"/>
            <a:ext cx="4570835" cy="514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type="title"/>
          </p:nvPr>
        </p:nvSpPr>
        <p:spPr>
          <a:xfrm>
            <a:off x="4869705" y="194620"/>
            <a:ext cx="4376662" cy="1179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75" lIns="182875" spcFirstLastPara="1" rIns="182875" wrap="square" tIns="182875"/>
          <a:lstStyle>
            <a:lvl1pPr lv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13294A"/>
              </a:buClr>
              <a:buSzPts val="3200"/>
              <a:buFont typeface="Calibri"/>
              <a:buNone/>
              <a:defRPr sz="3200">
                <a:solidFill>
                  <a:srgbClr val="1329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5048410" y="1504150"/>
            <a:ext cx="3766585" cy="341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ection Slide" showMasterSp="0">
  <p:cSld name="1_Sect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/>
          <p:nvPr>
            <p:ph idx="2" type="pic"/>
          </p:nvPr>
        </p:nvSpPr>
        <p:spPr>
          <a:xfrm>
            <a:off x="4" y="1"/>
            <a:ext cx="4570835" cy="514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4" name="Google Shape;124;p28"/>
          <p:cNvSpPr txBox="1"/>
          <p:nvPr>
            <p:ph type="title"/>
          </p:nvPr>
        </p:nvSpPr>
        <p:spPr>
          <a:xfrm>
            <a:off x="4869705" y="194620"/>
            <a:ext cx="4376662" cy="1179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75" lIns="182875" spcFirstLastPara="1" rIns="182875" wrap="square" tIns="18287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4400"/>
              <a:buFont typeface="Arial"/>
              <a:buNone/>
              <a:defRPr b="0"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5048410" y="1504150"/>
            <a:ext cx="3766585" cy="341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Section Slide" showMasterSp="0">
  <p:cSld name="5_Sect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/>
          <p:nvPr>
            <p:ph idx="2" type="pic"/>
          </p:nvPr>
        </p:nvSpPr>
        <p:spPr>
          <a:xfrm>
            <a:off x="4573166" y="1"/>
            <a:ext cx="4570834" cy="514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9" name="Google Shape;129;p29"/>
          <p:cNvSpPr txBox="1"/>
          <p:nvPr>
            <p:ph type="title"/>
          </p:nvPr>
        </p:nvSpPr>
        <p:spPr>
          <a:xfrm>
            <a:off x="-86497" y="194620"/>
            <a:ext cx="4376662" cy="1179463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ctr" bIns="182875" lIns="182875" spcFirstLastPara="1" rIns="182875" wrap="square" tIns="182875"/>
          <a:lstStyle>
            <a:lvl1pPr lv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365759" y="1504150"/>
            <a:ext cx="3924405" cy="341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Section Slide" showMasterSp="0">
  <p:cSld name="7_Sect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/>
          <p:nvPr>
            <p:ph idx="2" type="pic"/>
          </p:nvPr>
        </p:nvSpPr>
        <p:spPr>
          <a:xfrm>
            <a:off x="4573166" y="1"/>
            <a:ext cx="4570834" cy="514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4" name="Google Shape;134;p30"/>
          <p:cNvSpPr txBox="1"/>
          <p:nvPr>
            <p:ph type="title"/>
          </p:nvPr>
        </p:nvSpPr>
        <p:spPr>
          <a:xfrm>
            <a:off x="-86497" y="194620"/>
            <a:ext cx="4376662" cy="1179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75" lIns="182875" spcFirstLastPara="1" rIns="182875" wrap="square" tIns="182875"/>
          <a:lstStyle>
            <a:lvl1pPr lv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13294A"/>
              </a:buClr>
              <a:buSzPts val="3200"/>
              <a:buFont typeface="Calibri"/>
              <a:buNone/>
              <a:defRPr sz="3200">
                <a:solidFill>
                  <a:srgbClr val="1329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365759" y="1504150"/>
            <a:ext cx="3924405" cy="341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Section Slide" showMasterSp="0">
  <p:cSld name="6_Sect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/>
          <p:nvPr>
            <p:ph idx="2" type="pic"/>
          </p:nvPr>
        </p:nvSpPr>
        <p:spPr>
          <a:xfrm>
            <a:off x="4573166" y="1"/>
            <a:ext cx="4570834" cy="514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9" name="Google Shape;139;p31"/>
          <p:cNvSpPr txBox="1"/>
          <p:nvPr>
            <p:ph type="title"/>
          </p:nvPr>
        </p:nvSpPr>
        <p:spPr>
          <a:xfrm>
            <a:off x="-86497" y="194620"/>
            <a:ext cx="4376662" cy="1179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75" lIns="182875" spcFirstLastPara="1" rIns="182875" wrap="square" tIns="18287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4400"/>
              <a:buFont typeface="Arial"/>
              <a:buNone/>
              <a:defRPr b="0"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" type="body"/>
          </p:nvPr>
        </p:nvSpPr>
        <p:spPr>
          <a:xfrm>
            <a:off x="365759" y="1504150"/>
            <a:ext cx="3924405" cy="341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31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+Content+PhotoLeft" showMasterSp="0">
  <p:cSld name="Title+Content+PhotoLe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/>
          <p:nvPr>
            <p:ph idx="2" type="pic"/>
          </p:nvPr>
        </p:nvSpPr>
        <p:spPr>
          <a:xfrm>
            <a:off x="317499" y="1014293"/>
            <a:ext cx="4760913" cy="3872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4" name="Google Shape;144;p32"/>
          <p:cNvSpPr txBox="1"/>
          <p:nvPr>
            <p:ph type="title"/>
          </p:nvPr>
        </p:nvSpPr>
        <p:spPr>
          <a:xfrm>
            <a:off x="-123569" y="188156"/>
            <a:ext cx="9005884" cy="608856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defRPr sz="3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" type="body"/>
          </p:nvPr>
        </p:nvSpPr>
        <p:spPr>
          <a:xfrm>
            <a:off x="5293893" y="1014293"/>
            <a:ext cx="3588422" cy="3872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+Content+PhotoLeft" showMasterSp="0">
  <p:cSld name="1_Title+Content+PhotoLe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/>
          <p:nvPr>
            <p:ph idx="2" type="pic"/>
          </p:nvPr>
        </p:nvSpPr>
        <p:spPr>
          <a:xfrm>
            <a:off x="317499" y="1014293"/>
            <a:ext cx="4760913" cy="3872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9" name="Google Shape;149;p33"/>
          <p:cNvSpPr txBox="1"/>
          <p:nvPr>
            <p:ph type="title"/>
          </p:nvPr>
        </p:nvSpPr>
        <p:spPr>
          <a:xfrm>
            <a:off x="-123569" y="188156"/>
            <a:ext cx="9005884" cy="608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13294A"/>
              </a:buClr>
              <a:buSzPts val="3000"/>
              <a:buFont typeface="Calibri"/>
              <a:buNone/>
              <a:defRPr sz="3000" cap="none">
                <a:solidFill>
                  <a:srgbClr val="1329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" type="body"/>
          </p:nvPr>
        </p:nvSpPr>
        <p:spPr>
          <a:xfrm>
            <a:off x="5293893" y="1014293"/>
            <a:ext cx="3588422" cy="3872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+Content+PhotoLeft" showMasterSp="0">
  <p:cSld name="2_Title+Content+PhotoLe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/>
          <p:nvPr>
            <p:ph idx="2" type="pic"/>
          </p:nvPr>
        </p:nvSpPr>
        <p:spPr>
          <a:xfrm>
            <a:off x="317499" y="1014293"/>
            <a:ext cx="4760913" cy="3872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4" name="Google Shape;154;p34"/>
          <p:cNvSpPr txBox="1"/>
          <p:nvPr>
            <p:ph type="title"/>
          </p:nvPr>
        </p:nvSpPr>
        <p:spPr>
          <a:xfrm>
            <a:off x="-123569" y="188156"/>
            <a:ext cx="9005884" cy="608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3000"/>
              <a:buFont typeface="Calibri"/>
              <a:buNone/>
              <a:defRPr sz="3000" cap="none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55" name="Google Shape;155;p34"/>
          <p:cNvSpPr txBox="1"/>
          <p:nvPr>
            <p:ph idx="1" type="body"/>
          </p:nvPr>
        </p:nvSpPr>
        <p:spPr>
          <a:xfrm>
            <a:off x="5293893" y="1014293"/>
            <a:ext cx="3588422" cy="3872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+Content+PhotoLeft" showMasterSp="0">
  <p:cSld name="3_Title+Content+PhotoLe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/>
          <p:nvPr>
            <p:ph idx="2" type="pic"/>
          </p:nvPr>
        </p:nvSpPr>
        <p:spPr>
          <a:xfrm>
            <a:off x="4149206" y="1014293"/>
            <a:ext cx="4733107" cy="3872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type="title"/>
          </p:nvPr>
        </p:nvSpPr>
        <p:spPr>
          <a:xfrm>
            <a:off x="-123569" y="188156"/>
            <a:ext cx="9005884" cy="608856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defRPr sz="3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1" type="body"/>
          </p:nvPr>
        </p:nvSpPr>
        <p:spPr>
          <a:xfrm>
            <a:off x="346509" y="1014293"/>
            <a:ext cx="3588421" cy="3872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+Content+PhotoLeft" showMasterSp="0">
  <p:cSld name="4_Title+Content+PhotoLe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/>
          <p:nvPr>
            <p:ph idx="2" type="pic"/>
          </p:nvPr>
        </p:nvSpPr>
        <p:spPr>
          <a:xfrm>
            <a:off x="4149206" y="1025818"/>
            <a:ext cx="4700589" cy="3863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type="title"/>
          </p:nvPr>
        </p:nvSpPr>
        <p:spPr>
          <a:xfrm>
            <a:off x="-123569" y="188156"/>
            <a:ext cx="9005884" cy="608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13294A"/>
              </a:buClr>
              <a:buSzPts val="3000"/>
              <a:buFont typeface="Calibri"/>
              <a:buNone/>
              <a:defRPr sz="3000" cap="none">
                <a:solidFill>
                  <a:srgbClr val="1329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65" name="Google Shape;165;p36"/>
          <p:cNvSpPr txBox="1"/>
          <p:nvPr>
            <p:ph idx="1" type="body"/>
          </p:nvPr>
        </p:nvSpPr>
        <p:spPr>
          <a:xfrm>
            <a:off x="346509" y="1025818"/>
            <a:ext cx="3588421" cy="38612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36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+Content+PhotoLeft" showMasterSp="0">
  <p:cSld name="5_Title+Content+PhotoLe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"/>
          <p:cNvSpPr/>
          <p:nvPr>
            <p:ph idx="2" type="pic"/>
          </p:nvPr>
        </p:nvSpPr>
        <p:spPr>
          <a:xfrm>
            <a:off x="4149206" y="1025818"/>
            <a:ext cx="4700589" cy="3863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type="title"/>
          </p:nvPr>
        </p:nvSpPr>
        <p:spPr>
          <a:xfrm>
            <a:off x="-123569" y="188156"/>
            <a:ext cx="9005884" cy="608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3000"/>
              <a:buFont typeface="Calibri"/>
              <a:buNone/>
              <a:defRPr sz="3000" cap="none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70" name="Google Shape;170;p37"/>
          <p:cNvSpPr txBox="1"/>
          <p:nvPr>
            <p:ph idx="1" type="body"/>
          </p:nvPr>
        </p:nvSpPr>
        <p:spPr>
          <a:xfrm>
            <a:off x="346509" y="1025818"/>
            <a:ext cx="3588421" cy="38612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7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Custom Layout" showMasterSp="0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"/>
          <p:cNvSpPr/>
          <p:nvPr>
            <p:ph idx="2" type="pic"/>
          </p:nvPr>
        </p:nvSpPr>
        <p:spPr>
          <a:xfrm>
            <a:off x="274320" y="985478"/>
            <a:ext cx="8607994" cy="2650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4" name="Google Shape;174;p38"/>
          <p:cNvSpPr txBox="1"/>
          <p:nvPr>
            <p:ph type="title"/>
          </p:nvPr>
        </p:nvSpPr>
        <p:spPr>
          <a:xfrm>
            <a:off x="-123569" y="188156"/>
            <a:ext cx="9005884" cy="608856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defRPr sz="3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75" name="Google Shape;175;p38"/>
          <p:cNvSpPr txBox="1"/>
          <p:nvPr>
            <p:ph idx="1" type="body"/>
          </p:nvPr>
        </p:nvSpPr>
        <p:spPr>
          <a:xfrm>
            <a:off x="274320" y="3824935"/>
            <a:ext cx="8607994" cy="1062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38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Custom Layout" showMasterSp="0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/>
          <p:nvPr>
            <p:ph idx="2" type="pic"/>
          </p:nvPr>
        </p:nvSpPr>
        <p:spPr>
          <a:xfrm>
            <a:off x="274320" y="985478"/>
            <a:ext cx="8607994" cy="2650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9" name="Google Shape;179;p39"/>
          <p:cNvSpPr txBox="1"/>
          <p:nvPr>
            <p:ph type="title"/>
          </p:nvPr>
        </p:nvSpPr>
        <p:spPr>
          <a:xfrm>
            <a:off x="-123569" y="188156"/>
            <a:ext cx="9005884" cy="608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13294A"/>
              </a:buClr>
              <a:buSzPts val="3000"/>
              <a:buFont typeface="Calibri"/>
              <a:buNone/>
              <a:defRPr sz="3000" cap="none">
                <a:solidFill>
                  <a:srgbClr val="1329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80" name="Google Shape;180;p39"/>
          <p:cNvSpPr txBox="1"/>
          <p:nvPr>
            <p:ph idx="1" type="body"/>
          </p:nvPr>
        </p:nvSpPr>
        <p:spPr>
          <a:xfrm>
            <a:off x="274320" y="3824935"/>
            <a:ext cx="8607994" cy="1062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39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ustom Layout" showMasterSp="0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/>
          <p:nvPr>
            <p:ph idx="2" type="pic"/>
          </p:nvPr>
        </p:nvSpPr>
        <p:spPr>
          <a:xfrm>
            <a:off x="274320" y="985478"/>
            <a:ext cx="8607994" cy="2650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4" name="Google Shape;184;p40"/>
          <p:cNvSpPr txBox="1"/>
          <p:nvPr>
            <p:ph type="title"/>
          </p:nvPr>
        </p:nvSpPr>
        <p:spPr>
          <a:xfrm>
            <a:off x="-123569" y="188156"/>
            <a:ext cx="9005884" cy="608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3000"/>
              <a:buFont typeface="Calibri"/>
              <a:buNone/>
              <a:defRPr sz="3000" cap="none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185" name="Google Shape;185;p40"/>
          <p:cNvSpPr txBox="1"/>
          <p:nvPr>
            <p:ph idx="1" type="body"/>
          </p:nvPr>
        </p:nvSpPr>
        <p:spPr>
          <a:xfrm>
            <a:off x="274320" y="3824935"/>
            <a:ext cx="8607994" cy="1062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40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-Contact-White" showMasterSp="0">
  <p:cSld name="Closing-Contact-Whit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 txBox="1"/>
          <p:nvPr>
            <p:ph idx="1" type="body"/>
          </p:nvPr>
        </p:nvSpPr>
        <p:spPr>
          <a:xfrm>
            <a:off x="324249" y="807547"/>
            <a:ext cx="8520073" cy="4085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None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Char char="•"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Char char="•"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Char char="•"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C92"/>
              </a:buClr>
              <a:buSzPts val="2000"/>
              <a:buFont typeface="Calibri"/>
              <a:buChar char="•"/>
              <a:defRPr sz="2000">
                <a:solidFill>
                  <a:srgbClr val="006C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41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 showMasterSp="0">
  <p:cSld name="1_Custom Layout">
    <p:bg>
      <p:bgPr>
        <a:solidFill>
          <a:srgbClr val="182B49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7.png" id="191" name="Google Shape;19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8698" y="279532"/>
            <a:ext cx="1148144" cy="218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2"/>
          <p:cNvSpPr txBox="1"/>
          <p:nvPr>
            <p:ph idx="1" type="body"/>
          </p:nvPr>
        </p:nvSpPr>
        <p:spPr>
          <a:xfrm>
            <a:off x="324249" y="807547"/>
            <a:ext cx="8520073" cy="4085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42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 showMasterSp="0">
  <p:cSld name="3_Custom Layout">
    <p:bg>
      <p:bgPr>
        <a:solidFill>
          <a:srgbClr val="006A96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7.png" id="195" name="Google Shape;19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8698" y="279532"/>
            <a:ext cx="1148144" cy="218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3"/>
          <p:cNvSpPr txBox="1"/>
          <p:nvPr>
            <p:ph idx="1" type="body"/>
          </p:nvPr>
        </p:nvSpPr>
        <p:spPr>
          <a:xfrm>
            <a:off x="324249" y="807547"/>
            <a:ext cx="8520073" cy="4085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43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 showMasterSp="0">
  <p:cSld name="Custom Layou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2.png" id="199" name="Google Shape;19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80360" y="2322746"/>
            <a:ext cx="2537460" cy="4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4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ustom Layout" showMasterSp="0">
  <p:cSld name="4_Custom Layout">
    <p:bg>
      <p:bgPr>
        <a:solidFill>
          <a:srgbClr val="182B49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4.png" id="202" name="Google Shape;20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71434" y="2321433"/>
            <a:ext cx="2550851" cy="50063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5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 showMasterSp="0">
  <p:cSld name="2_Custom Layout">
    <p:bg>
      <p:bgPr>
        <a:solidFill>
          <a:srgbClr val="006A96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4.png" id="205" name="Google Shape;20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71434" y="2321433"/>
            <a:ext cx="2550851" cy="50063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6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749"/>
              </a:buClr>
              <a:buSzPts val="1200"/>
              <a:buFont typeface="Cambria"/>
              <a:buNone/>
              <a:defRPr sz="1200">
                <a:solidFill>
                  <a:srgbClr val="46474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>
  <p:cSld name="Title Only">
    <p:bg>
      <p:bgPr>
        <a:gradFill>
          <a:gsLst>
            <a:gs pos="0">
              <a:srgbClr val="FFFFFF"/>
            </a:gs>
            <a:gs pos="100000">
              <a:srgbClr val="FFFFCC"/>
            </a:gs>
          </a:gsLst>
          <a:lin ang="5400000" scaled="0"/>
        </a:gra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7"/>
          <p:cNvSpPr txBox="1"/>
          <p:nvPr>
            <p:ph type="title"/>
          </p:nvPr>
        </p:nvSpPr>
        <p:spPr>
          <a:xfrm>
            <a:off x="457200" y="205978"/>
            <a:ext cx="8229600" cy="1051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4400"/>
              <a:buFont typeface="Arial"/>
              <a:buNone/>
              <a:defRPr b="0"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209" name="Google Shape;209;p47"/>
          <p:cNvSpPr txBox="1"/>
          <p:nvPr>
            <p:ph idx="12" type="sldNum"/>
          </p:nvPr>
        </p:nvSpPr>
        <p:spPr>
          <a:xfrm>
            <a:off x="8757905" y="4729163"/>
            <a:ext cx="309896" cy="245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">
    <p:bg>
      <p:bgPr>
        <a:gradFill>
          <a:gsLst>
            <a:gs pos="0">
              <a:srgbClr val="FFFFFF"/>
            </a:gs>
            <a:gs pos="100000">
              <a:srgbClr val="FFFFCC"/>
            </a:gs>
          </a:gsLst>
          <a:lin ang="5400000" scaled="0"/>
        </a:gra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8"/>
          <p:cNvSpPr txBox="1"/>
          <p:nvPr>
            <p:ph type="title"/>
          </p:nvPr>
        </p:nvSpPr>
        <p:spPr>
          <a:xfrm>
            <a:off x="457200" y="205978"/>
            <a:ext cx="8229600" cy="1051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4400"/>
              <a:buFont typeface="Arial"/>
              <a:buNone/>
              <a:defRPr b="0"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212" name="Google Shape;212;p48"/>
          <p:cNvSpPr txBox="1"/>
          <p:nvPr>
            <p:ph idx="1" type="body"/>
          </p:nvPr>
        </p:nvSpPr>
        <p:spPr>
          <a:xfrm>
            <a:off x="457200" y="1600200"/>
            <a:ext cx="80772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4318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48"/>
          <p:cNvSpPr txBox="1"/>
          <p:nvPr>
            <p:ph idx="12" type="sldNum"/>
          </p:nvPr>
        </p:nvSpPr>
        <p:spPr>
          <a:xfrm>
            <a:off x="8757905" y="4729163"/>
            <a:ext cx="309896" cy="245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>
  <p:cSld name="Two Content">
    <p:bg>
      <p:bgPr>
        <a:gradFill>
          <a:gsLst>
            <a:gs pos="0">
              <a:srgbClr val="FFFFFF"/>
            </a:gs>
            <a:gs pos="100000">
              <a:srgbClr val="FFFFCC"/>
            </a:gs>
          </a:gsLst>
          <a:lin ang="5400000" scaled="0"/>
        </a:gra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9"/>
          <p:cNvSpPr txBox="1"/>
          <p:nvPr>
            <p:ph type="title"/>
          </p:nvPr>
        </p:nvSpPr>
        <p:spPr>
          <a:xfrm>
            <a:off x="457200" y="205978"/>
            <a:ext cx="8229600" cy="1051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4400"/>
              <a:buFont typeface="Arial"/>
              <a:buNone/>
              <a:defRPr b="0"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216" name="Google Shape;216;p49"/>
          <p:cNvSpPr txBox="1"/>
          <p:nvPr>
            <p:ph idx="1" type="body"/>
          </p:nvPr>
        </p:nvSpPr>
        <p:spPr>
          <a:xfrm>
            <a:off x="457200" y="1600200"/>
            <a:ext cx="3962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4064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49"/>
          <p:cNvSpPr txBox="1"/>
          <p:nvPr>
            <p:ph idx="12" type="sldNum"/>
          </p:nvPr>
        </p:nvSpPr>
        <p:spPr>
          <a:xfrm>
            <a:off x="8757905" y="4729163"/>
            <a:ext cx="309896" cy="245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  <a:defRPr sz="1400">
                <a:solidFill>
                  <a:srgbClr val="00000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标题和内容" showMasterSp="0">
  <p:cSld name="标题和内容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0"/>
          <p:cNvSpPr/>
          <p:nvPr/>
        </p:nvSpPr>
        <p:spPr>
          <a:xfrm>
            <a:off x="0" y="642938"/>
            <a:ext cx="9144000" cy="497205"/>
          </a:xfrm>
          <a:prstGeom prst="rect">
            <a:avLst/>
          </a:prstGeom>
          <a:gradFill>
            <a:gsLst>
              <a:gs pos="0">
                <a:srgbClr val="03173C"/>
              </a:gs>
              <a:gs pos="82771">
                <a:srgbClr val="023568"/>
              </a:gs>
              <a:gs pos="100000">
                <a:srgbClr val="005493"/>
              </a:gs>
            </a:gsLst>
            <a:lin ang="0" scaled="0"/>
          </a:gradFill>
          <a:ln cap="flat" cmpd="sng" w="9525">
            <a:solidFill>
              <a:srgbClr val="4472C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50"/>
          <p:cNvSpPr txBox="1"/>
          <p:nvPr>
            <p:ph type="title"/>
          </p:nvPr>
        </p:nvSpPr>
        <p:spPr>
          <a:xfrm>
            <a:off x="322326" y="690944"/>
            <a:ext cx="8547355" cy="411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"/>
              <a:buNone/>
              <a:defRPr b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221" name="Google Shape;221;p50"/>
          <p:cNvSpPr/>
          <p:nvPr/>
        </p:nvSpPr>
        <p:spPr>
          <a:xfrm>
            <a:off x="-1" y="4352460"/>
            <a:ext cx="9144001" cy="155252"/>
          </a:xfrm>
          <a:prstGeom prst="rect">
            <a:avLst/>
          </a:prstGeom>
          <a:gradFill>
            <a:gsLst>
              <a:gs pos="0">
                <a:srgbClr val="03173C"/>
              </a:gs>
              <a:gs pos="100000">
                <a:srgbClr val="005493"/>
              </a:gs>
            </a:gsLst>
            <a:lin ang="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50"/>
          <p:cNvSpPr txBox="1"/>
          <p:nvPr>
            <p:ph idx="1" type="body"/>
          </p:nvPr>
        </p:nvSpPr>
        <p:spPr>
          <a:xfrm>
            <a:off x="6593018" y="4331113"/>
            <a:ext cx="2541788" cy="183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/>
          <a:lstStyle>
            <a:lvl1pPr indent="-3429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50"/>
          <p:cNvSpPr txBox="1"/>
          <p:nvPr>
            <p:ph idx="2" type="body"/>
          </p:nvPr>
        </p:nvSpPr>
        <p:spPr>
          <a:xfrm>
            <a:off x="108282" y="4338173"/>
            <a:ext cx="6286940" cy="183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/>
          <a:lstStyle>
            <a:lvl1pPr indent="-3429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50"/>
          <p:cNvSpPr txBox="1"/>
          <p:nvPr>
            <p:ph idx="12" type="sldNum"/>
          </p:nvPr>
        </p:nvSpPr>
        <p:spPr>
          <a:xfrm>
            <a:off x="8669942" y="4316261"/>
            <a:ext cx="279049" cy="213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标题和内容" showMasterSp="0">
  <p:cSld name="标题和内容 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1"/>
          <p:cNvSpPr/>
          <p:nvPr/>
        </p:nvSpPr>
        <p:spPr>
          <a:xfrm>
            <a:off x="0" y="642938"/>
            <a:ext cx="9144000" cy="497205"/>
          </a:xfrm>
          <a:prstGeom prst="rect">
            <a:avLst/>
          </a:prstGeom>
          <a:gradFill>
            <a:gsLst>
              <a:gs pos="0">
                <a:srgbClr val="6F0000"/>
              </a:gs>
              <a:gs pos="50000">
                <a:srgbClr val="A1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1"/>
          <p:cNvSpPr txBox="1"/>
          <p:nvPr>
            <p:ph type="title"/>
          </p:nvPr>
        </p:nvSpPr>
        <p:spPr>
          <a:xfrm>
            <a:off x="322326" y="690944"/>
            <a:ext cx="8547355" cy="411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"/>
              <a:buNone/>
              <a:defRPr b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228" name="Google Shape;228;p51"/>
          <p:cNvSpPr txBox="1"/>
          <p:nvPr>
            <p:ph idx="1" type="body"/>
          </p:nvPr>
        </p:nvSpPr>
        <p:spPr>
          <a:xfrm>
            <a:off x="322326" y="1301306"/>
            <a:ext cx="8547355" cy="27809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/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51"/>
          <p:cNvSpPr txBox="1"/>
          <p:nvPr>
            <p:ph idx="12" type="sldNum"/>
          </p:nvPr>
        </p:nvSpPr>
        <p:spPr>
          <a:xfrm>
            <a:off x="8264554" y="4228683"/>
            <a:ext cx="250796" cy="184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标题和内容" showMasterSp="0">
  <p:cSld name="标题和内容 3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"/>
          <p:cNvSpPr/>
          <p:nvPr/>
        </p:nvSpPr>
        <p:spPr>
          <a:xfrm>
            <a:off x="0" y="642938"/>
            <a:ext cx="9144000" cy="497205"/>
          </a:xfrm>
          <a:prstGeom prst="rect">
            <a:avLst/>
          </a:prstGeom>
          <a:gradFill>
            <a:gsLst>
              <a:gs pos="0">
                <a:srgbClr val="6F0000"/>
              </a:gs>
              <a:gs pos="50000">
                <a:srgbClr val="A1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52"/>
          <p:cNvSpPr txBox="1"/>
          <p:nvPr>
            <p:ph type="title"/>
          </p:nvPr>
        </p:nvSpPr>
        <p:spPr>
          <a:xfrm>
            <a:off x="322326" y="690944"/>
            <a:ext cx="8547355" cy="411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"/>
              <a:buNone/>
              <a:defRPr b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233" name="Google Shape;233;p52"/>
          <p:cNvSpPr txBox="1"/>
          <p:nvPr>
            <p:ph idx="1" type="body"/>
          </p:nvPr>
        </p:nvSpPr>
        <p:spPr>
          <a:xfrm>
            <a:off x="322326" y="1301306"/>
            <a:ext cx="8547355" cy="27809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/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52"/>
          <p:cNvSpPr txBox="1"/>
          <p:nvPr>
            <p:ph idx="12" type="sldNum"/>
          </p:nvPr>
        </p:nvSpPr>
        <p:spPr>
          <a:xfrm>
            <a:off x="8264554" y="4228683"/>
            <a:ext cx="250796" cy="184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showMasterSp="0">
  <p:cSld name="Title and body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3"/>
          <p:cNvSpPr/>
          <p:nvPr/>
        </p:nvSpPr>
        <p:spPr>
          <a:xfrm>
            <a:off x="0" y="4427213"/>
            <a:ext cx="9144000" cy="73351"/>
          </a:xfrm>
          <a:prstGeom prst="rect">
            <a:avLst/>
          </a:prstGeom>
          <a:solidFill>
            <a:srgbClr val="63D29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3"/>
          <p:cNvSpPr txBox="1"/>
          <p:nvPr>
            <p:ph type="title"/>
          </p:nvPr>
        </p:nvSpPr>
        <p:spPr>
          <a:xfrm>
            <a:off x="311699" y="976706"/>
            <a:ext cx="8520602" cy="4295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3600"/>
              <a:buFont typeface="Proxima Nova"/>
              <a:buNone/>
              <a:defRPr b="0" sz="36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238" name="Google Shape;238;p53"/>
          <p:cNvSpPr txBox="1"/>
          <p:nvPr>
            <p:ph idx="1" type="body"/>
          </p:nvPr>
        </p:nvSpPr>
        <p:spPr>
          <a:xfrm>
            <a:off x="311699" y="1507294"/>
            <a:ext cx="8520602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228600" lvl="0" marL="457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Proxima Nova"/>
              <a:buNone/>
              <a:defRPr sz="2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Proxima Nova"/>
              <a:buNone/>
              <a:defRPr sz="2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Proxima Nova"/>
              <a:buNone/>
              <a:defRPr sz="2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Proxima Nova"/>
              <a:buNone/>
              <a:defRPr sz="2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Proxima Nova"/>
              <a:buNone/>
              <a:defRPr sz="2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53"/>
          <p:cNvSpPr txBox="1"/>
          <p:nvPr>
            <p:ph idx="12" type="sldNum"/>
          </p:nvPr>
        </p:nvSpPr>
        <p:spPr>
          <a:xfrm>
            <a:off x="8656091" y="4152706"/>
            <a:ext cx="365067" cy="27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200"/>
              <a:buFont typeface="Proxima Nova"/>
              <a:buNone/>
              <a:defRPr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200"/>
              <a:buFont typeface="Proxima Nova"/>
              <a:buNone/>
              <a:defRPr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200"/>
              <a:buFont typeface="Proxima Nova"/>
              <a:buNone/>
              <a:defRPr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200"/>
              <a:buFont typeface="Proxima Nova"/>
              <a:buNone/>
              <a:defRPr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200"/>
              <a:buFont typeface="Proxima Nova"/>
              <a:buNone/>
              <a:defRPr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200"/>
              <a:buFont typeface="Proxima Nova"/>
              <a:buNone/>
              <a:defRPr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200"/>
              <a:buFont typeface="Proxima Nova"/>
              <a:buNone/>
              <a:defRPr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200"/>
              <a:buFont typeface="Proxima Nova"/>
              <a:buNone/>
              <a:defRPr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200"/>
              <a:buFont typeface="Proxima Nova"/>
              <a:buNone/>
              <a:defRPr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showMasterSp="0">
  <p:cSld name="Title and body 2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4"/>
          <p:cNvSpPr txBox="1"/>
          <p:nvPr>
            <p:ph type="title"/>
          </p:nvPr>
        </p:nvSpPr>
        <p:spPr>
          <a:xfrm>
            <a:off x="311699" y="976706"/>
            <a:ext cx="8520602" cy="4295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None/>
              <a:defRPr/>
            </a:lvl9pPr>
          </a:lstStyle>
          <a:p/>
        </p:txBody>
      </p:sp>
      <p:sp>
        <p:nvSpPr>
          <p:cNvPr id="242" name="Google Shape;242;p54"/>
          <p:cNvSpPr txBox="1"/>
          <p:nvPr>
            <p:ph idx="1" type="body"/>
          </p:nvPr>
        </p:nvSpPr>
        <p:spPr>
          <a:xfrm>
            <a:off x="311699" y="1507294"/>
            <a:ext cx="8520602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228600" lvl="0" marL="457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54"/>
          <p:cNvSpPr txBox="1"/>
          <p:nvPr>
            <p:ph idx="12" type="sldNum"/>
          </p:nvPr>
        </p:nvSpPr>
        <p:spPr>
          <a:xfrm>
            <a:off x="8472457" y="4122173"/>
            <a:ext cx="449824" cy="331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theme" Target="../theme/theme1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69055"/>
            <a:ext cx="8229600" cy="597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4309913" y="4828222"/>
            <a:ext cx="722760" cy="278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7302500" y="4836794"/>
            <a:ext cx="1537197" cy="259081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1/9/2018</a:t>
            </a:r>
            <a:endParaRPr/>
          </a:p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57200" y="761115"/>
            <a:ext cx="8229600" cy="3943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937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37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937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937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37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937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937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937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4" Type="http://schemas.openxmlformats.org/officeDocument/2006/relationships/image" Target="../media/image4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3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1.png"/><Relationship Id="rId4" Type="http://schemas.openxmlformats.org/officeDocument/2006/relationships/image" Target="../media/image5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Relationship Id="rId4" Type="http://schemas.openxmlformats.org/officeDocument/2006/relationships/image" Target="../media/image60.png"/><Relationship Id="rId5" Type="http://schemas.openxmlformats.org/officeDocument/2006/relationships/image" Target="../media/image45.png"/><Relationship Id="rId6" Type="http://schemas.openxmlformats.org/officeDocument/2006/relationships/image" Target="../media/image48.png"/><Relationship Id="rId7" Type="http://schemas.openxmlformats.org/officeDocument/2006/relationships/image" Target="../media/image5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www-stat.wharton.upenn.edu/~steele/Courses/900/Library/ball-monotone-transportation.pdf" TargetMode="External"/><Relationship Id="rId4" Type="http://schemas.openxmlformats.org/officeDocument/2006/relationships/hyperlink" Target="https://arxiv.org/pdf/1205.1099.pdf" TargetMode="External"/><Relationship Id="rId9" Type="http://schemas.openxmlformats.org/officeDocument/2006/relationships/hyperlink" Target="https://www.youtube.com/watch?v=-NExCdSVyAY" TargetMode="External"/><Relationship Id="rId5" Type="http://schemas.openxmlformats.org/officeDocument/2006/relationships/hyperlink" Target="https://www.slideshare.net/gpeyre/an-introduction-to-optimal-transport" TargetMode="External"/><Relationship Id="rId6" Type="http://schemas.openxmlformats.org/officeDocument/2006/relationships/hyperlink" Target="https://www.ceremade.dauphine.fr/~carlier/IMA-transport-Lecture-Notes.pdf" TargetMode="External"/><Relationship Id="rId7" Type="http://schemas.openxmlformats.org/officeDocument/2006/relationships/hyperlink" Target="https://www.cs.cmu.edu/~efros/courses/LBMV07/Papers/rubner-jcviu-00.pdf" TargetMode="External"/><Relationship Id="rId8" Type="http://schemas.openxmlformats.org/officeDocument/2006/relationships/hyperlink" Target="https://www.math.ucdavis.edu/~deloera/TALKS/20yearsafter.pdf" TargetMode="External"/><Relationship Id="rId10" Type="http://schemas.openxmlformats.org/officeDocument/2006/relationships/hyperlink" Target="https://regularize.wordpress.com/2015/09/17/calculating-transport-plans-with-sinkhorn-knopp/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arxiv.org/pdf/1310.4375.pdf" TargetMode="External"/><Relationship Id="rId4" Type="http://schemas.openxmlformats.org/officeDocument/2006/relationships/image" Target="../media/image4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hyperlink" Target="https://optimaltransport.github.io/slides-peyre/TheoreticalFoundations.pdf" TargetMode="External"/><Relationship Id="rId7" Type="http://schemas.openxmlformats.org/officeDocument/2006/relationships/hyperlink" Target="http://dh2016.adho.org/static/data/290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hyperlink" Target="https://optimaltransport.github.io/slides-peyre/TheoreticalFoundations.pdf" TargetMode="External"/><Relationship Id="rId5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5"/>
          <p:cNvSpPr txBox="1"/>
          <p:nvPr>
            <p:ph type="title"/>
          </p:nvPr>
        </p:nvSpPr>
        <p:spPr>
          <a:xfrm>
            <a:off x="288697" y="1487384"/>
            <a:ext cx="8573265" cy="1496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4400"/>
              <a:buFont typeface="PT Sans"/>
              <a:buNone/>
            </a:pPr>
            <a:r>
              <a:rPr b="0" lang="en">
                <a:latin typeface="PT Sans"/>
                <a:ea typeface="PT Sans"/>
                <a:cs typeface="PT Sans"/>
                <a:sym typeface="PT Sans"/>
              </a:rPr>
              <a:t>Lecture 2/28:</a:t>
            </a:r>
            <a:endParaRPr/>
          </a:p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4400"/>
              <a:buFont typeface="PT Sans"/>
              <a:buNone/>
            </a:pPr>
            <a:r>
              <a:t/>
            </a:r>
            <a:endParaRPr b="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4400"/>
              <a:buFont typeface="PT Sans"/>
              <a:buNone/>
            </a:pPr>
            <a:r>
              <a:rPr b="0" lang="en">
                <a:latin typeface="PT Sans"/>
                <a:ea typeface="PT Sans"/>
                <a:cs typeface="PT Sans"/>
                <a:sym typeface="PT Sans"/>
              </a:rPr>
              <a:t>Optimal Transport</a:t>
            </a:r>
            <a:endParaRPr/>
          </a:p>
        </p:txBody>
      </p:sp>
      <p:sp>
        <p:nvSpPr>
          <p:cNvPr id="249" name="Google Shape;249;p55"/>
          <p:cNvSpPr txBox="1"/>
          <p:nvPr>
            <p:ph idx="1" type="body"/>
          </p:nvPr>
        </p:nvSpPr>
        <p:spPr>
          <a:xfrm>
            <a:off x="288697" y="3029821"/>
            <a:ext cx="8573265" cy="1465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20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20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20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2000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Chad Atalla,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Sai Aditya, Xiao Sai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20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92"/>
              </a:buClr>
              <a:buSzPts val="2000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Feb 28,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4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Monge Formulation</a:t>
            </a:r>
            <a:endParaRPr/>
          </a:p>
        </p:txBody>
      </p:sp>
      <p:sp>
        <p:nvSpPr>
          <p:cNvPr id="332" name="Google Shape;332;p64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3" name="Google Shape;333;p64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334" name="Google Shape;334;p64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First formulation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Gaspard Monge, 18th Century</a:t>
            </a:r>
            <a:endParaRPr sz="2400"/>
          </a:p>
          <a:p>
            <a:pPr indent="-3810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“</a:t>
            </a:r>
            <a:r>
              <a:rPr i="1" lang="en" sz="2400"/>
              <a:t>The Note on Land Excavation and Infill</a:t>
            </a:r>
            <a:r>
              <a:rPr lang="en" sz="2400"/>
              <a:t>”</a:t>
            </a:r>
            <a:endParaRPr sz="2400"/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Transport mass from space X to Y</a:t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grpSp>
        <p:nvGrpSpPr>
          <p:cNvPr id="335" name="Google Shape;335;p64"/>
          <p:cNvGrpSpPr/>
          <p:nvPr/>
        </p:nvGrpSpPr>
        <p:grpSpPr>
          <a:xfrm>
            <a:off x="1187323" y="2693956"/>
            <a:ext cx="4125256" cy="1710604"/>
            <a:chOff x="3000054" y="3210183"/>
            <a:chExt cx="3656818" cy="1834428"/>
          </a:xfrm>
        </p:grpSpPr>
        <p:pic>
          <p:nvPicPr>
            <p:cNvPr id="336" name="Google Shape;336;p64"/>
            <p:cNvPicPr preferRelativeResize="0"/>
            <p:nvPr/>
          </p:nvPicPr>
          <p:blipFill rotWithShape="1">
            <a:blip r:embed="rId3">
              <a:alphaModFix/>
            </a:blip>
            <a:srcRect b="14973" l="36122" r="0" t="0"/>
            <a:stretch/>
          </p:blipFill>
          <p:spPr>
            <a:xfrm>
              <a:off x="3000054" y="3210183"/>
              <a:ext cx="3656818" cy="1834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64"/>
            <p:cNvSpPr/>
            <p:nvPr/>
          </p:nvSpPr>
          <p:spPr>
            <a:xfrm>
              <a:off x="3113070" y="3429000"/>
              <a:ext cx="1649100" cy="6447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8" name="Google Shape;338;p64"/>
          <p:cNvPicPr preferRelativeResize="0"/>
          <p:nvPr/>
        </p:nvPicPr>
        <p:blipFill rotWithShape="1">
          <a:blip r:embed="rId3">
            <a:alphaModFix/>
          </a:blip>
          <a:srcRect b="0" l="0" r="65015" t="0"/>
          <a:stretch/>
        </p:blipFill>
        <p:spPr>
          <a:xfrm>
            <a:off x="6304233" y="1939345"/>
            <a:ext cx="1683091" cy="181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5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Transport Map</a:t>
            </a:r>
            <a:endParaRPr/>
          </a:p>
        </p:txBody>
      </p:sp>
      <p:sp>
        <p:nvSpPr>
          <p:cNvPr id="344" name="Google Shape;344;p65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5" name="Google Shape;345;p65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346" name="Google Shape;346;p65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How do we transport mass from X to Y?</a:t>
            </a:r>
            <a:endParaRPr sz="2400" u="sng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/>
              <a:t>Specify a Transport Map</a:t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 Map 𝑓 : 𝑋 →𝑌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Mass measures 𝜇,𝑣 on spaces 𝑋,𝑌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Moves mass from            to area 𝐴</a:t>
            </a:r>
            <a:endParaRPr sz="2400"/>
          </a:p>
          <a:p>
            <a:pPr indent="-92028" lvl="0" marL="7143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/>
          </a:p>
        </p:txBody>
      </p:sp>
      <p:grpSp>
        <p:nvGrpSpPr>
          <p:cNvPr id="347" name="Google Shape;347;p65"/>
          <p:cNvGrpSpPr/>
          <p:nvPr/>
        </p:nvGrpSpPr>
        <p:grpSpPr>
          <a:xfrm>
            <a:off x="4308799" y="2976498"/>
            <a:ext cx="4826817" cy="1816984"/>
            <a:chOff x="6462991" y="3390539"/>
            <a:chExt cx="5666608" cy="2172906"/>
          </a:xfrm>
        </p:grpSpPr>
        <p:pic>
          <p:nvPicPr>
            <p:cNvPr id="348" name="Google Shape;348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62991" y="3390539"/>
              <a:ext cx="5666608" cy="2172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65"/>
            <p:cNvSpPr/>
            <p:nvPr/>
          </p:nvSpPr>
          <p:spPr>
            <a:xfrm>
              <a:off x="8003569" y="5193587"/>
              <a:ext cx="4063500" cy="2619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0" name="Google Shape;35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4425" y="2571750"/>
            <a:ext cx="954375" cy="8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5"/>
          <p:cNvSpPr txBox="1"/>
          <p:nvPr/>
        </p:nvSpPr>
        <p:spPr>
          <a:xfrm>
            <a:off x="457200" y="2976500"/>
            <a:ext cx="3000000" cy="21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92028" lvl="0" marL="257128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01D3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400"/>
              <a:buChar char="•"/>
            </a:pPr>
            <a:r>
              <a:rPr lang="en" sz="2400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that sufficient?</a:t>
            </a:r>
            <a:endParaRPr sz="2400">
              <a:solidFill>
                <a:srgbClr val="101D3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2028" lvl="0" marL="71432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No!</a:t>
            </a:r>
            <a:r>
              <a:rPr lang="en" sz="2400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6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Transport Map</a:t>
            </a:r>
            <a:endParaRPr/>
          </a:p>
        </p:txBody>
      </p:sp>
      <p:sp>
        <p:nvSpPr>
          <p:cNvPr id="357" name="Google Shape;357;p66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8" name="Google Shape;358;p66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359" name="Google Shape;359;p66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𝑓 is a Transport Map iff:</a:t>
            </a:r>
            <a:endParaRPr b="0" i="0" sz="2400" u="none" cap="none" strike="noStrike">
              <a:solidFill>
                <a:srgbClr val="101D3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0" name="Google Shape;36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25" y="1626600"/>
            <a:ext cx="4143125" cy="2543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66"/>
          <p:cNvGrpSpPr/>
          <p:nvPr/>
        </p:nvGrpSpPr>
        <p:grpSpPr>
          <a:xfrm>
            <a:off x="4038778" y="1550710"/>
            <a:ext cx="4858550" cy="1845449"/>
            <a:chOff x="6462991" y="3390539"/>
            <a:chExt cx="5666608" cy="2172906"/>
          </a:xfrm>
        </p:grpSpPr>
        <p:pic>
          <p:nvPicPr>
            <p:cNvPr id="362" name="Google Shape;362;p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62991" y="3390539"/>
              <a:ext cx="5666608" cy="2172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66"/>
            <p:cNvSpPr/>
            <p:nvPr/>
          </p:nvSpPr>
          <p:spPr>
            <a:xfrm>
              <a:off x="8003575" y="5193600"/>
              <a:ext cx="4125900" cy="261900"/>
            </a:xfrm>
            <a:prstGeom prst="rect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Monge Formulation</a:t>
            </a:r>
            <a:endParaRPr/>
          </a:p>
        </p:txBody>
      </p:sp>
      <p:sp>
        <p:nvSpPr>
          <p:cNvPr id="369" name="Google Shape;369;p67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0" name="Google Shape;370;p67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371" name="Google Shape;371;p67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" sz="2400" u="sng"/>
              <a:t>Find optimal Transport Map</a:t>
            </a:r>
            <a:endParaRPr sz="2400" u="sng"/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𝑓 : 𝑋 →𝑌</a:t>
            </a:r>
            <a:endParaRPr sz="2400"/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𝑐(𝑥,𝑦)  cost of transporting from 𝑥 to 𝑦</a:t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/>
              <a:t>Minimize expected transport cost</a:t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372" name="Google Shape;372;p67"/>
          <p:cNvPicPr preferRelativeResize="0"/>
          <p:nvPr/>
        </p:nvPicPr>
        <p:blipFill rotWithShape="1">
          <a:blip r:embed="rId3">
            <a:alphaModFix/>
          </a:blip>
          <a:srcRect b="38362" l="0" r="0" t="7407"/>
          <a:stretch/>
        </p:blipFill>
        <p:spPr>
          <a:xfrm>
            <a:off x="1084250" y="2959400"/>
            <a:ext cx="6975500" cy="95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8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Case: Euclidean Distance</a:t>
            </a:r>
            <a:endParaRPr/>
          </a:p>
        </p:txBody>
      </p:sp>
      <p:sp>
        <p:nvSpPr>
          <p:cNvPr id="378" name="Google Shape;378;p68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9" name="Google Shape;379;p68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380" name="Google Shape;380;p68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u="sng"/>
              <a:t>Cost metric is often Euclidean Distance in applications</a:t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u="sng"/>
              <a:t>Both are nonlinear w.r.t. 𝑓</a:t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u="sng"/>
              <a:t>Difficult to optimize</a:t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381" name="Google Shape;38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495" y="1238455"/>
            <a:ext cx="6455022" cy="1532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9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387" name="Google Shape;387;p69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8" name="Google Shape;388;p69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389" name="Google Shape;389;p69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/>
              <a:t>Only works on continuous measures!</a:t>
            </a:r>
            <a:endParaRPr b="1" sz="2400"/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Absolutely continuous</a:t>
            </a:r>
            <a:endParaRPr sz="2400"/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Compact support</a:t>
            </a:r>
            <a:endParaRPr sz="2400"/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𝑐(𝑥,𝑓(𝑥)) is convex</a:t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92028" lvl="0" marL="7143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sp>
        <p:nvSpPr>
          <p:cNvPr id="390" name="Google Shape;390;p69"/>
          <p:cNvSpPr txBox="1"/>
          <p:nvPr/>
        </p:nvSpPr>
        <p:spPr>
          <a:xfrm>
            <a:off x="457200" y="2749175"/>
            <a:ext cx="7762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92028" lvl="0" marL="25712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we have discrete data?</a:t>
            </a:r>
            <a:endParaRPr b="1" sz="2400">
              <a:solidFill>
                <a:srgbClr val="101D3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2028" lvl="0" marL="71432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 particle cloud to Gaussian distribution?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0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396" name="Google Shape;396;p70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7" name="Google Shape;397;p70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398" name="Google Shape;398;p70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" sz="2400" u="sng"/>
              <a:t>Discrete Data</a:t>
            </a:r>
            <a:endParaRPr sz="2400" u="sng"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2400" u="sng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Adapt to Monge Formulation...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Represent with Dirac Measure</a:t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399" name="Google Shape;399;p70"/>
          <p:cNvPicPr preferRelativeResize="0"/>
          <p:nvPr/>
        </p:nvPicPr>
        <p:blipFill rotWithShape="1">
          <a:blip r:embed="rId3">
            <a:alphaModFix/>
          </a:blip>
          <a:srcRect b="8761" l="0" r="0" t="15971"/>
          <a:stretch/>
        </p:blipFill>
        <p:spPr>
          <a:xfrm>
            <a:off x="683575" y="2914600"/>
            <a:ext cx="3078376" cy="8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725" y="1990600"/>
            <a:ext cx="3506401" cy="26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1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406" name="Google Shape;406;p71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7" name="Google Shape;407;p71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408" name="Google Shape;408;p71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u="sng"/>
              <a:t>Example of Failure</a:t>
            </a:r>
            <a:r>
              <a:rPr lang="en" sz="2400"/>
              <a:t>: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Transport map does not exist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No splitting mass!</a:t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409" name="Google Shape;40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3651" y="2139324"/>
            <a:ext cx="5216697" cy="2080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2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Limitation</a:t>
            </a:r>
            <a:endParaRPr/>
          </a:p>
        </p:txBody>
      </p:sp>
      <p:sp>
        <p:nvSpPr>
          <p:cNvPr id="415" name="Google Shape;415;p72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6" name="Google Shape;416;p72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417" name="Google Shape;417;p72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u="sng"/>
              <a:t>Monge Formulation struggles with some discrete cases</a:t>
            </a:r>
            <a:endParaRPr sz="2400" u="sng"/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Point cloud distribution</a:t>
            </a:r>
            <a:endParaRPr sz="2400"/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Cannot split mass (deterministic)</a:t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/>
              <a:t>So...</a:t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/>
              <a:t>Kantorovich Formulation – fix this!</a:t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3"/>
          <p:cNvSpPr txBox="1"/>
          <p:nvPr>
            <p:ph type="title"/>
          </p:nvPr>
        </p:nvSpPr>
        <p:spPr>
          <a:xfrm>
            <a:off x="457200" y="2031031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Kantorovich </a:t>
            </a:r>
            <a:r>
              <a:rPr lang="en"/>
              <a:t>Formulation</a:t>
            </a:r>
            <a:endParaRPr/>
          </a:p>
        </p:txBody>
      </p:sp>
      <p:sp>
        <p:nvSpPr>
          <p:cNvPr id="423" name="Google Shape;423;p73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4" name="Google Shape;424;p73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6"/>
          <p:cNvSpPr txBox="1"/>
          <p:nvPr>
            <p:ph type="title"/>
          </p:nvPr>
        </p:nvSpPr>
        <p:spPr>
          <a:xfrm>
            <a:off x="457200" y="69055"/>
            <a:ext cx="8229600" cy="597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55" name="Google Shape;255;p56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6" name="Google Shape;256;p56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57" name="Google Shape;257;p56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Introduction to Optimal Transport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Monge OT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Transport Maps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Formulation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Problems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Kantorovich OT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Transport Plans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Formulation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Bernier’s Theorem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Applications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4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Monge</a:t>
            </a:r>
            <a:endParaRPr/>
          </a:p>
        </p:txBody>
      </p:sp>
      <p:sp>
        <p:nvSpPr>
          <p:cNvPr id="430" name="Google Shape;430;p74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1" name="Google Shape;431;p74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432" name="Google Shape;432;p74"/>
          <p:cNvSpPr txBox="1"/>
          <p:nvPr>
            <p:ph idx="3" type="body"/>
          </p:nvPr>
        </p:nvSpPr>
        <p:spPr>
          <a:xfrm>
            <a:off x="457200" y="761125"/>
            <a:ext cx="80103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Monge formulation: intrinsically asymmetric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Non-linear structure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433" name="Google Shape;43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425" y="1187800"/>
            <a:ext cx="444145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5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Kantorovich vs Monge</a:t>
            </a:r>
            <a:endParaRPr/>
          </a:p>
        </p:txBody>
      </p:sp>
      <p:sp>
        <p:nvSpPr>
          <p:cNvPr id="439" name="Google Shape;439;p75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0" name="Google Shape;440;p75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441" name="Google Shape;441;p75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key idea of Kantorovich formulation is to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relax the deterministic nature of transportation!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：Mass transportation should be deterministic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：Mass transportation should be probabilistic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442" name="Google Shape;44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63746"/>
            <a:ext cx="1238500" cy="14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6" y="3262985"/>
            <a:ext cx="1238500" cy="144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6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>
                <a:solidFill>
                  <a:srgbClr val="101D3A"/>
                </a:solidFill>
                <a:latin typeface="Arial"/>
                <a:ea typeface="Arial"/>
                <a:cs typeface="Arial"/>
                <a:sym typeface="Arial"/>
              </a:rPr>
              <a:t>Kantorovich Formulation</a:t>
            </a:r>
            <a:endParaRPr/>
          </a:p>
        </p:txBody>
      </p:sp>
      <p:sp>
        <p:nvSpPr>
          <p:cNvPr id="449" name="Google Shape;449;p76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50" name="Google Shape;450;p76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451" name="Google Shape;451;p76"/>
          <p:cNvSpPr txBox="1"/>
          <p:nvPr>
            <p:ph idx="3" type="body"/>
          </p:nvPr>
        </p:nvSpPr>
        <p:spPr>
          <a:xfrm>
            <a:off x="710275" y="76106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101D3A"/>
                </a:solidFill>
                <a:latin typeface="Arial"/>
                <a:ea typeface="Arial"/>
                <a:cs typeface="Arial"/>
                <a:sym typeface="Arial"/>
              </a:rPr>
              <a:t>Working on optimal allocation of scarce resources during World War II, Kantorovich revisited the optimal transport problem in 1942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101D3A"/>
                </a:solidFill>
                <a:latin typeface="Arial"/>
                <a:ea typeface="Arial"/>
                <a:cs typeface="Arial"/>
                <a:sym typeface="Arial"/>
              </a:rPr>
              <a:t>In 1975, he shared the Nobel Memorial Prize in Economic Sciences with Tjalling Koopmans ”for their contributions to the theory of optimum allocation of resources.”</a:t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452" name="Google Shape;45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71" y="2571746"/>
            <a:ext cx="3344325" cy="20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575" y="2643375"/>
            <a:ext cx="3123350" cy="19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7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Transport Plan</a:t>
            </a:r>
            <a:endParaRPr/>
          </a:p>
        </p:txBody>
      </p:sp>
      <p:sp>
        <p:nvSpPr>
          <p:cNvPr id="459" name="Google Shape;459;p77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0" name="Google Shape;460;p77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461" name="Google Shape;461;p77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101D3A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101D3A"/>
                </a:solidFill>
                <a:latin typeface="Arial"/>
                <a:ea typeface="Arial"/>
                <a:cs typeface="Arial"/>
                <a:sym typeface="Arial"/>
              </a:rPr>
              <a:t>A transport plan is a joint probability distribution with marginal distributions equal to the original distributions, p and q</a:t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462" name="Google Shape;46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600" y="1547350"/>
            <a:ext cx="5874625" cy="30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8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Transport Plan</a:t>
            </a:r>
            <a:endParaRPr/>
          </a:p>
        </p:txBody>
      </p:sp>
      <p:sp>
        <p:nvSpPr>
          <p:cNvPr id="468" name="Google Shape;468;p78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9" name="Google Shape;469;p78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470" name="Google Shape;47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325" y="839475"/>
            <a:ext cx="3113475" cy="38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25" y="1037650"/>
            <a:ext cx="4100250" cy="36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9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Transport Plan</a:t>
            </a:r>
            <a:endParaRPr/>
          </a:p>
        </p:txBody>
      </p:sp>
      <p:sp>
        <p:nvSpPr>
          <p:cNvPr id="477" name="Google Shape;477;p79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8" name="Google Shape;478;p79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479" name="Google Shape;479;p79"/>
          <p:cNvSpPr txBox="1"/>
          <p:nvPr>
            <p:ph idx="3" type="body"/>
          </p:nvPr>
        </p:nvSpPr>
        <p:spPr>
          <a:xfrm>
            <a:off x="457200" y="761125"/>
            <a:ext cx="42852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solidFill>
                  <a:srgbClr val="101D3A"/>
                </a:solidFill>
                <a:latin typeface="Arial"/>
                <a:ea typeface="Arial"/>
                <a:cs typeface="Arial"/>
                <a:sym typeface="Arial"/>
              </a:rPr>
              <a:t>Then the problem is seeking the most efficient transport plan with the respect of cost c:</a:t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480" name="Google Shape;48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325" y="839475"/>
            <a:ext cx="3113475" cy="38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88" y="2431975"/>
            <a:ext cx="4486275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0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Continuums of Mass?</a:t>
            </a:r>
            <a:endParaRPr/>
          </a:p>
        </p:txBody>
      </p:sp>
      <p:sp>
        <p:nvSpPr>
          <p:cNvPr id="487" name="Google Shape;487;p80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8" name="Google Shape;488;p80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489" name="Google Shape;48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800" y="662925"/>
            <a:ext cx="6920099" cy="41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1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General Formulation</a:t>
            </a:r>
            <a:endParaRPr/>
          </a:p>
        </p:txBody>
      </p:sp>
      <p:sp>
        <p:nvSpPr>
          <p:cNvPr id="495" name="Google Shape;495;p81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6" name="Google Shape;496;p81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497" name="Google Shape;49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138" y="875249"/>
            <a:ext cx="7031726" cy="35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2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General Formulation</a:t>
            </a:r>
            <a:endParaRPr/>
          </a:p>
        </p:txBody>
      </p:sp>
      <p:sp>
        <p:nvSpPr>
          <p:cNvPr id="503" name="Google Shape;503;p82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4" name="Google Shape;504;p82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505" name="Google Shape;50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713" y="2953143"/>
            <a:ext cx="503872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725" y="1140831"/>
            <a:ext cx="516255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82"/>
          <p:cNvSpPr txBox="1"/>
          <p:nvPr/>
        </p:nvSpPr>
        <p:spPr>
          <a:xfrm>
            <a:off x="714300" y="763600"/>
            <a:ext cx="7715400" cy="3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Discrete formulation(Earth mover’s distance):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General formulation: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3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Kantorovich vs Monge</a:t>
            </a:r>
            <a:endParaRPr/>
          </a:p>
        </p:txBody>
      </p:sp>
      <p:sp>
        <p:nvSpPr>
          <p:cNvPr id="513" name="Google Shape;513;p83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14" name="Google Shape;514;p83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515" name="Google Shape;515;p83"/>
          <p:cNvSpPr txBox="1"/>
          <p:nvPr>
            <p:ph idx="3" type="body"/>
          </p:nvPr>
        </p:nvSpPr>
        <p:spPr>
          <a:xfrm>
            <a:off x="457200" y="76112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516" name="Google Shape;516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438" y="681102"/>
            <a:ext cx="6645125" cy="410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7"/>
          <p:cNvSpPr txBox="1"/>
          <p:nvPr>
            <p:ph type="title"/>
          </p:nvPr>
        </p:nvSpPr>
        <p:spPr>
          <a:xfrm>
            <a:off x="457200" y="2031031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Introduction to Optimal Transport</a:t>
            </a:r>
            <a:endParaRPr/>
          </a:p>
        </p:txBody>
      </p:sp>
      <p:sp>
        <p:nvSpPr>
          <p:cNvPr id="263" name="Google Shape;263;p57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4" name="Google Shape;264;p57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4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Brenier vs. Monge Cost</a:t>
            </a:r>
            <a:endParaRPr/>
          </a:p>
        </p:txBody>
      </p:sp>
      <p:sp>
        <p:nvSpPr>
          <p:cNvPr id="522" name="Google Shape;522;p84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3" name="Google Shape;523;p84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524" name="Google Shape;524;p84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turns out that Monge’s cost c(x, y) = |x − y| is among the hardest to deal with, due to its lack of strict convexity.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this cost, the minimizer of the cost is not generally unique. Existence of solutions is tricky to establish.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‘proof’ for Monge cost, relied on an unsubstantiated claim which turned out to be correct only in the plane M ±= R</a:t>
            </a:r>
            <a:r>
              <a:rPr baseline="30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aseline="3000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situation for the quadratic cost c(x, y) = |x − y|</a:t>
            </a:r>
            <a:r>
              <a:rPr baseline="30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much simpler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mirroring the relative simplicity of the </a:t>
            </a:r>
            <a:r>
              <a:rPr i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Hilbert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geometry of L</a:t>
            </a:r>
            <a:r>
              <a:rPr baseline="-25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5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Brenier’s Theorem</a:t>
            </a:r>
            <a:endParaRPr/>
          </a:p>
        </p:txBody>
      </p:sp>
      <p:sp>
        <p:nvSpPr>
          <p:cNvPr id="530" name="Google Shape;530;p85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31" name="Google Shape;531;p85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532" name="Google Shape;532;p85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Brenier explained that there is one particular choice of cost function which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unique optimal transport map, at least when 𝑋 = 𝑌 = R</a:t>
            </a:r>
            <a:r>
              <a:rPr baseline="30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aseline="3000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a gradient of a convex function, which makes it suitable for a wide range of applications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cost function would similar to earlier formulations as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if 𝜇 is continuous and does not give mass to negligible sets and if 𝜇 and 𝜈 have finite second order moments.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the cost in question is the square of the Euclidean distance: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c(x, y) = ∥x − y∥</a:t>
            </a:r>
            <a:r>
              <a:rPr baseline="30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275" y="2399838"/>
            <a:ext cx="2204950" cy="6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6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Entropic Regularization</a:t>
            </a:r>
            <a:endParaRPr/>
          </a:p>
        </p:txBody>
      </p:sp>
      <p:sp>
        <p:nvSpPr>
          <p:cNvPr id="539" name="Google Shape;539;p86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0" name="Google Shape;540;p86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541" name="Google Shape;541;p86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looked at the discrete case for OT earlier.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exist combinatorial algorithms which can solve this in O(n</a:t>
            </a:r>
            <a:r>
              <a:rPr baseline="30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time.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(network simplex and other min-cost flow algorithms)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 problem is finding 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d(𝜇, 𝜈) = min</a:t>
            </a:r>
            <a:r>
              <a:rPr baseline="-25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25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ϵ𝜫(μ, 𝜈)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(c(x, y))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not differentiable.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faster and scalable approximate solution is needed.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7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Entropic Regularization</a:t>
            </a:r>
            <a:endParaRPr/>
          </a:p>
        </p:txBody>
      </p:sp>
      <p:sp>
        <p:nvSpPr>
          <p:cNvPr id="547" name="Google Shape;547;p87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8" name="Google Shape;548;p87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549" name="Google Shape;549;p87"/>
          <p:cNvPicPr preferRelativeResize="0"/>
          <p:nvPr/>
        </p:nvPicPr>
        <p:blipFill rotWithShape="1">
          <a:blip r:embed="rId3">
            <a:alphaModFix/>
          </a:blip>
          <a:srcRect b="2524" l="0" r="596" t="0"/>
          <a:stretch/>
        </p:blipFill>
        <p:spPr>
          <a:xfrm>
            <a:off x="503175" y="1789399"/>
            <a:ext cx="8137701" cy="29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4038" y="718584"/>
            <a:ext cx="3135926" cy="4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7975" y="1247000"/>
            <a:ext cx="2308100" cy="5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8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What’s P?</a:t>
            </a:r>
            <a:r>
              <a:rPr lang="en" sz="2400"/>
              <a:t> (It’s a polytope)</a:t>
            </a:r>
            <a:endParaRPr sz="2400"/>
          </a:p>
        </p:txBody>
      </p:sp>
      <p:sp>
        <p:nvSpPr>
          <p:cNvPr id="557" name="Google Shape;557;p88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8" name="Google Shape;558;p88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559" name="Google Shape;559;p88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Transportation Polytope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multi-index transportation polytope is the set of all real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d-tables that satisfy a set of given margins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 :The 2-way 								transportation polytope is the set of all possible tables whose row/column sums equal the margins.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Assignment Polytope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0" name="Google Shape;560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25" y="350275"/>
            <a:ext cx="1321375" cy="13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8543" y="2035800"/>
            <a:ext cx="2167000" cy="202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9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7" name="Google Shape;567;p89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568" name="Google Shape;56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037" y="579575"/>
            <a:ext cx="6131974" cy="4219126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89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Entropic Regularization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0"/>
          <p:cNvSpPr txBox="1"/>
          <p:nvPr>
            <p:ph type="title"/>
          </p:nvPr>
        </p:nvSpPr>
        <p:spPr>
          <a:xfrm>
            <a:off x="457200" y="2031031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Applications</a:t>
            </a:r>
            <a:endParaRPr/>
          </a:p>
        </p:txBody>
      </p:sp>
      <p:sp>
        <p:nvSpPr>
          <p:cNvPr id="575" name="Google Shape;575;p90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6" name="Google Shape;576;p90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91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Image Retrieval</a:t>
            </a:r>
            <a:endParaRPr/>
          </a:p>
        </p:txBody>
      </p:sp>
      <p:sp>
        <p:nvSpPr>
          <p:cNvPr id="582" name="Google Shape;582;p91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3" name="Google Shape;583;p91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584" name="Google Shape;584;p91"/>
          <p:cNvSpPr txBox="1"/>
          <p:nvPr>
            <p:ph idx="3" type="body"/>
          </p:nvPr>
        </p:nvSpPr>
        <p:spPr>
          <a:xfrm>
            <a:off x="457200" y="76112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585" name="Google Shape;585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300" y="696687"/>
            <a:ext cx="4635400" cy="407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2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Image Retrieval</a:t>
            </a:r>
            <a:endParaRPr/>
          </a:p>
        </p:txBody>
      </p:sp>
      <p:sp>
        <p:nvSpPr>
          <p:cNvPr id="591" name="Google Shape;591;p92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2" name="Google Shape;592;p92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593" name="Google Shape;593;p92"/>
          <p:cNvSpPr txBox="1"/>
          <p:nvPr>
            <p:ph idx="3" type="body"/>
          </p:nvPr>
        </p:nvSpPr>
        <p:spPr>
          <a:xfrm>
            <a:off x="457200" y="76112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sp>
        <p:nvSpPr>
          <p:cNvPr id="594" name="Google Shape;594;p92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judge similarity of images?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Histograms vs Signatures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histogram is a mapping from a set of d-dimensional integer vectors to the set of nonnegative reals. These vectors typically represent bins (or their centers) in a fixed partitioning of the relevant region of the underlying feature space.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Signatures: a set of feature clusters. Each cluster is represented by its mean (or mode), and by the fraction of pixels that belong to that cluster.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3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Image Retrieval</a:t>
            </a:r>
            <a:endParaRPr/>
          </a:p>
        </p:txBody>
      </p:sp>
      <p:sp>
        <p:nvSpPr>
          <p:cNvPr id="600" name="Google Shape;600;p93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1" name="Google Shape;601;p93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602" name="Google Shape;60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63" y="882600"/>
            <a:ext cx="8686775" cy="4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7100" y="2794513"/>
            <a:ext cx="26098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9925" y="2088438"/>
            <a:ext cx="25241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75" y="1356978"/>
            <a:ext cx="4924701" cy="30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775" y="1724813"/>
            <a:ext cx="8839200" cy="28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8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70" name="Google Shape;270;p58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1" name="Google Shape;271;p58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72" name="Google Shape;272;p58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What is Optimal Transport?</a:t>
            </a:r>
            <a:endParaRPr sz="2400" u="sng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T</a:t>
            </a:r>
            <a:r>
              <a:rPr b="1" lang="en" sz="2400"/>
              <a:t>ransport one mass distribution to another optimally</a:t>
            </a:r>
            <a:endParaRPr b="1"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Analogy: Move sand from piles to fill holes</a:t>
            </a:r>
            <a:endParaRPr sz="2400"/>
          </a:p>
        </p:txBody>
      </p:sp>
      <p:grpSp>
        <p:nvGrpSpPr>
          <p:cNvPr id="273" name="Google Shape;273;p58"/>
          <p:cNvGrpSpPr/>
          <p:nvPr/>
        </p:nvGrpSpPr>
        <p:grpSpPr>
          <a:xfrm>
            <a:off x="1466788" y="2756400"/>
            <a:ext cx="6210475" cy="2042300"/>
            <a:chOff x="1908975" y="2225325"/>
            <a:chExt cx="6210475" cy="2042300"/>
          </a:xfrm>
        </p:grpSpPr>
        <p:pic>
          <p:nvPicPr>
            <p:cNvPr id="274" name="Google Shape;274;p58"/>
            <p:cNvPicPr preferRelativeResize="0"/>
            <p:nvPr/>
          </p:nvPicPr>
          <p:blipFill rotWithShape="1">
            <a:blip r:embed="rId3">
              <a:alphaModFix/>
            </a:blip>
            <a:srcRect b="15597" l="4271" r="2869" t="16674"/>
            <a:stretch/>
          </p:blipFill>
          <p:spPr>
            <a:xfrm>
              <a:off x="1909025" y="2375025"/>
              <a:ext cx="6168851" cy="1775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58"/>
            <p:cNvSpPr/>
            <p:nvPr/>
          </p:nvSpPr>
          <p:spPr>
            <a:xfrm rot="5400000">
              <a:off x="1771425" y="2437775"/>
              <a:ext cx="1967400" cy="16923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58"/>
            <p:cNvSpPr/>
            <p:nvPr/>
          </p:nvSpPr>
          <p:spPr>
            <a:xfrm rot="-5400000">
              <a:off x="6597850" y="2663325"/>
              <a:ext cx="1959600" cy="10836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4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Image Retrieval</a:t>
            </a:r>
            <a:endParaRPr/>
          </a:p>
        </p:txBody>
      </p:sp>
      <p:sp>
        <p:nvSpPr>
          <p:cNvPr id="612" name="Google Shape;612;p94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3" name="Google Shape;613;p94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614" name="Google Shape;614;p94"/>
          <p:cNvSpPr txBox="1"/>
          <p:nvPr>
            <p:ph idx="3" type="body"/>
          </p:nvPr>
        </p:nvSpPr>
        <p:spPr>
          <a:xfrm>
            <a:off x="457200" y="76112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615" name="Google Shape;615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025" y="761125"/>
            <a:ext cx="7557951" cy="36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5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Word Mover’s Distance</a:t>
            </a:r>
            <a:endParaRPr/>
          </a:p>
        </p:txBody>
      </p:sp>
      <p:sp>
        <p:nvSpPr>
          <p:cNvPr id="621" name="Google Shape;621;p95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2" name="Google Shape;622;p95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623" name="Google Shape;623;p95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judge similarity of sentences?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BLEU score?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BOW cosine similarity?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if there are synonyms?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similar are synonyms?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if two words ≈ one?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Word2vec embedding space for word distance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Optimal Transport between sentences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6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Word Mover’s Distance</a:t>
            </a:r>
            <a:endParaRPr/>
          </a:p>
        </p:txBody>
      </p:sp>
      <p:sp>
        <p:nvSpPr>
          <p:cNvPr id="629" name="Google Shape;629;p96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0" name="Google Shape;630;p96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631" name="Google Shape;631;p96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Formulating as Kantorovich Optimal Transport</a:t>
            </a:r>
            <a:endParaRPr sz="18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X and Y?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point represents a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sentence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Normalized Bag of Words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n = |vocab|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n-1 dimensional simplex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 or distribution?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on board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grpSp>
        <p:nvGrpSpPr>
          <p:cNvPr id="632" name="Google Shape;632;p96"/>
          <p:cNvGrpSpPr/>
          <p:nvPr/>
        </p:nvGrpSpPr>
        <p:grpSpPr>
          <a:xfrm>
            <a:off x="4676726" y="1250582"/>
            <a:ext cx="4287356" cy="1413041"/>
            <a:chOff x="6462991" y="3390539"/>
            <a:chExt cx="5666608" cy="2172906"/>
          </a:xfrm>
        </p:grpSpPr>
        <p:pic>
          <p:nvPicPr>
            <p:cNvPr id="633" name="Google Shape;633;p9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62991" y="3390539"/>
              <a:ext cx="5666608" cy="2172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4" name="Google Shape;634;p96"/>
            <p:cNvSpPr/>
            <p:nvPr/>
          </p:nvSpPr>
          <p:spPr>
            <a:xfrm>
              <a:off x="8003575" y="5193600"/>
              <a:ext cx="4125900" cy="2619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5" name="Google Shape;635;p96"/>
          <p:cNvPicPr preferRelativeResize="0"/>
          <p:nvPr/>
        </p:nvPicPr>
        <p:blipFill rotWithShape="1">
          <a:blip r:embed="rId4">
            <a:alphaModFix/>
          </a:blip>
          <a:srcRect b="43461" l="0" r="69801" t="0"/>
          <a:stretch/>
        </p:blipFill>
        <p:spPr>
          <a:xfrm>
            <a:off x="5407402" y="2571750"/>
            <a:ext cx="2747916" cy="21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7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Word Mover’s Distance</a:t>
            </a:r>
            <a:endParaRPr/>
          </a:p>
        </p:txBody>
      </p:sp>
      <p:sp>
        <p:nvSpPr>
          <p:cNvPr id="641" name="Google Shape;641;p97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2" name="Google Shape;642;p97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643" name="Google Shape;643;p97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Formulating as Kantorovich Optimal Transport</a:t>
            </a:r>
            <a:endParaRPr sz="18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1800" u="sng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p97"/>
          <p:cNvPicPr preferRelativeResize="0"/>
          <p:nvPr/>
        </p:nvPicPr>
        <p:blipFill rotWithShape="1">
          <a:blip r:embed="rId3">
            <a:alphaModFix/>
          </a:blip>
          <a:srcRect b="0" l="32957" r="0" t="30886"/>
          <a:stretch/>
        </p:blipFill>
        <p:spPr>
          <a:xfrm>
            <a:off x="1900675" y="1671175"/>
            <a:ext cx="5867826" cy="15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97"/>
          <p:cNvSpPr/>
          <p:nvPr/>
        </p:nvSpPr>
        <p:spPr>
          <a:xfrm>
            <a:off x="1967475" y="1814875"/>
            <a:ext cx="416700" cy="36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8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Word Mover’s Distance</a:t>
            </a:r>
            <a:endParaRPr/>
          </a:p>
        </p:txBody>
      </p:sp>
      <p:sp>
        <p:nvSpPr>
          <p:cNvPr id="651" name="Google Shape;651;p98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2" name="Google Shape;652;p98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653" name="Google Shape;653;p98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Formulating as Kantorovich Optimal Transport</a:t>
            </a:r>
            <a:endParaRPr sz="18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/>
              <a:t>𝑋,𝑌   𝑛−1 dimensional simplex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Sentence: distribution on 𝑋,𝑌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</a:rPr>
              <a:t>𝛾 : </a:t>
            </a:r>
            <a:r>
              <a:rPr lang="en" sz="2400"/>
              <a:t>𝑋</a:t>
            </a:r>
            <a:r>
              <a:rPr lang="en" sz="2400">
                <a:solidFill>
                  <a:srgbClr val="000000"/>
                </a:solidFill>
              </a:rPr>
              <a:t> → </a:t>
            </a:r>
            <a:r>
              <a:rPr lang="en" sz="2400"/>
              <a:t>𝑌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𝑐(𝑥,𝑦) = || w</a:t>
            </a:r>
            <a:r>
              <a:rPr baseline="-25000" lang="en" sz="2400"/>
              <a:t>2</a:t>
            </a:r>
            <a:r>
              <a:rPr lang="en" sz="2400"/>
              <a:t>v</a:t>
            </a:r>
            <a:r>
              <a:rPr i="1" lang="en" sz="2400"/>
              <a:t>(</a:t>
            </a:r>
            <a:r>
              <a:rPr lang="en" sz="2400"/>
              <a:t>𝑥</a:t>
            </a:r>
            <a:r>
              <a:rPr i="1" lang="en" sz="2400"/>
              <a:t>)</a:t>
            </a:r>
            <a:r>
              <a:rPr lang="en" sz="2400"/>
              <a:t> − </a:t>
            </a:r>
            <a:r>
              <a:rPr i="1" lang="en" sz="2400"/>
              <a:t>w</a:t>
            </a:r>
            <a:r>
              <a:rPr baseline="-25000" i="1" lang="en" sz="2400"/>
              <a:t>2</a:t>
            </a:r>
            <a:r>
              <a:rPr i="1" lang="en" sz="2400"/>
              <a:t>v(</a:t>
            </a:r>
            <a:r>
              <a:rPr lang="en" sz="2400"/>
              <a:t>𝑦</a:t>
            </a:r>
            <a:r>
              <a:rPr i="1" lang="en" sz="2400"/>
              <a:t>)</a:t>
            </a:r>
            <a:r>
              <a:rPr lang="en" sz="2400"/>
              <a:t> ||</a:t>
            </a:r>
            <a:r>
              <a:rPr baseline="-25000" lang="en" sz="2400"/>
              <a:t>2</a:t>
            </a:r>
            <a:endParaRPr baseline="-2500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1800">
              <a:solidFill>
                <a:srgbClr val="101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9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Word Mover’s Distance</a:t>
            </a:r>
            <a:endParaRPr/>
          </a:p>
        </p:txBody>
      </p:sp>
      <p:sp>
        <p:nvSpPr>
          <p:cNvPr id="659" name="Google Shape;659;p99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0" name="Google Shape;660;p99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661" name="Google Shape;661;p99"/>
          <p:cNvSpPr txBox="1"/>
          <p:nvPr>
            <p:ph idx="3" type="body"/>
          </p:nvPr>
        </p:nvSpPr>
        <p:spPr>
          <a:xfrm>
            <a:off x="-4161100" y="-781100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Formulating as Kantorovich Optimal Transport</a:t>
            </a:r>
            <a:endParaRPr sz="18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1800"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99"/>
          <p:cNvSpPr/>
          <p:nvPr/>
        </p:nvSpPr>
        <p:spPr>
          <a:xfrm>
            <a:off x="516925" y="1189650"/>
            <a:ext cx="416700" cy="36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3" name="Google Shape;663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075" y="1331350"/>
            <a:ext cx="3885075" cy="307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475" y="1626837"/>
            <a:ext cx="4685375" cy="221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0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670" name="Google Shape;670;p100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71" name="Google Shape;671;p100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672" name="Google Shape;672;p100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lang="en" sz="14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http://www-stat.wharton.upenn.edu/~steele/Courses/900/Library/ball-monotone-transportation.pdf</a:t>
            </a:r>
            <a:endParaRPr sz="1400" u="sng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https://arxiv.org/pdf/1205.1099.pdf</a:t>
            </a:r>
            <a:endParaRPr sz="1400" u="sng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https://www.slideshare.net/gpeyre/an-introduction-to-optimal-transport</a:t>
            </a:r>
            <a:endParaRPr sz="1400" u="sng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https://www.ceremade.dauphine.fr/~carlier/IMA-transport-Lecture-Notes.pdf</a:t>
            </a:r>
            <a:endParaRPr sz="1400" u="sng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http://proceedings.mlr.press/v37/kusnerb15.pdf</a:t>
            </a:r>
            <a:endParaRPr sz="1400" u="sng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https://www.cs.cmu.edu/~efros/courses/LBMV07/Papers/rubner-jcviu-00.pdf</a:t>
            </a:r>
            <a:endParaRPr sz="1400" u="sng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https://www.math.ucdavis.edu/~deloera/TALKS/20yearsafter.pdf</a:t>
            </a:r>
            <a:endParaRPr sz="1400" u="sng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https://www.youtube.com/watch?v=-NExCdSVyAY</a:t>
            </a:r>
            <a:endParaRPr sz="1400" u="sng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https://regularize.wordpress.com/2015/09/17/calculating-transport-plans-with-sinkhorn-knopp/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92028" lvl="0" marL="257128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1400" u="sng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01"/>
          <p:cNvSpPr txBox="1"/>
          <p:nvPr>
            <p:ph type="title"/>
          </p:nvPr>
        </p:nvSpPr>
        <p:spPr>
          <a:xfrm>
            <a:off x="457200" y="1973856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678" name="Google Shape;678;p101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79" name="Google Shape;679;p101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2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Extra: Barycenters</a:t>
            </a:r>
            <a:endParaRPr/>
          </a:p>
        </p:txBody>
      </p:sp>
      <p:sp>
        <p:nvSpPr>
          <p:cNvPr id="685" name="Google Shape;685;p102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6" name="Google Shape;686;p102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687" name="Google Shape;687;p102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https://arxiv.org/pdf/1310.4375.pdf</a:t>
            </a: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“Wasserstein barycenter, is the measure that minimizes the sum of its Wasserstein distances to each element in that set”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8" name="Google Shape;688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226" y="2100051"/>
            <a:ext cx="4114424" cy="24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02"/>
          <p:cNvSpPr txBox="1"/>
          <p:nvPr/>
        </p:nvSpPr>
        <p:spPr>
          <a:xfrm>
            <a:off x="7052525" y="4506800"/>
            <a:ext cx="30000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https://spaceplace.nasa.gov/barycenter/en/</a:t>
            </a:r>
            <a:endParaRPr sz="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3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Extra: Barycenters</a:t>
            </a:r>
            <a:endParaRPr/>
          </a:p>
        </p:txBody>
      </p:sp>
      <p:sp>
        <p:nvSpPr>
          <p:cNvPr id="695" name="Google Shape;695;p103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96" name="Google Shape;696;p103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697" name="Google Shape;697;p103"/>
          <p:cNvSpPr txBox="1"/>
          <p:nvPr>
            <p:ph idx="3" type="body"/>
          </p:nvPr>
        </p:nvSpPr>
        <p:spPr>
          <a:xfrm>
            <a:off x="457200" y="761125"/>
            <a:ext cx="78525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Barycenter between 3D objects?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Represent as a mass distribution over 3D space...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03"/>
          <p:cNvSpPr txBox="1"/>
          <p:nvPr/>
        </p:nvSpPr>
        <p:spPr>
          <a:xfrm>
            <a:off x="7052525" y="4506800"/>
            <a:ext cx="30000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https://spaceplace.nasa.gov/barycenter/en/</a:t>
            </a:r>
            <a:endParaRPr sz="800"/>
          </a:p>
        </p:txBody>
      </p:sp>
      <p:pic>
        <p:nvPicPr>
          <p:cNvPr id="699" name="Google Shape;699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750" y="1342050"/>
            <a:ext cx="5735399" cy="336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9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82" name="Google Shape;282;p59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3" name="Google Shape;283;p59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84" name="Google Shape;284;p59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Example: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Transport plans, simple discrete case</a:t>
            </a:r>
            <a:endParaRPr sz="2400"/>
          </a:p>
        </p:txBody>
      </p:sp>
      <p:pic>
        <p:nvPicPr>
          <p:cNvPr id="285" name="Google Shape;28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150" y="1726276"/>
            <a:ext cx="7351700" cy="297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0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91" name="Google Shape;291;p60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2" name="Google Shape;292;p60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93" name="Google Shape;293;p60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Infinitely many t</a:t>
            </a:r>
            <a:r>
              <a:rPr lang="en" sz="2400"/>
              <a:t>ransport plans</a:t>
            </a:r>
            <a:endParaRPr sz="2400"/>
          </a:p>
        </p:txBody>
      </p:sp>
      <p:pic>
        <p:nvPicPr>
          <p:cNvPr id="294" name="Google Shape;29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163" y="1450525"/>
            <a:ext cx="7217675" cy="30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1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00" name="Google Shape;300;p61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1" name="Google Shape;301;p61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302" name="Google Shape;302;p61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</a:t>
            </a:r>
            <a:r>
              <a:rPr b="1" lang="en" sz="2400"/>
              <a:t>Transport one mass distribution to another optimally”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What does “optimally” mean?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03" name="Google Shape;30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8100" y="2560399"/>
            <a:ext cx="1549450" cy="17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7201" y="2254538"/>
            <a:ext cx="2085875" cy="22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1280" y="2560401"/>
            <a:ext cx="1877177" cy="190772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61"/>
          <p:cNvSpPr txBox="1"/>
          <p:nvPr/>
        </p:nvSpPr>
        <p:spPr>
          <a:xfrm>
            <a:off x="5485300" y="4437800"/>
            <a:ext cx="36681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6"/>
              </a:rPr>
              <a:t>https://optimaltransport.github.io/slides-peyre/TheoreticalFoundations.pdf</a:t>
            </a:r>
            <a:endParaRPr sz="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7"/>
              </a:rPr>
              <a:t>http://dh2016.adho.org/static/data/290.html</a:t>
            </a:r>
            <a:endParaRPr sz="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07" name="Google Shape;307;p61"/>
          <p:cNvSpPr txBox="1"/>
          <p:nvPr/>
        </p:nvSpPr>
        <p:spPr>
          <a:xfrm>
            <a:off x="373850" y="1579575"/>
            <a:ext cx="85446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400"/>
              <a:buChar char="•"/>
            </a:pPr>
            <a:r>
              <a:rPr lang="en" sz="2400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need a cost / distance metric!</a:t>
            </a:r>
            <a:endParaRPr sz="2400">
              <a:solidFill>
                <a:srgbClr val="101D3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400"/>
              <a:buChar char="•"/>
            </a:pPr>
            <a:r>
              <a:rPr lang="en" sz="2400">
                <a:solidFill>
                  <a:srgbClr val="101D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Moving mass from x to y costs d(x,y)</a:t>
            </a:r>
            <a:endParaRPr sz="2400">
              <a:solidFill>
                <a:srgbClr val="101D3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2"/>
          <p:cNvSpPr txBox="1"/>
          <p:nvPr>
            <p:ph type="title"/>
          </p:nvPr>
        </p:nvSpPr>
        <p:spPr>
          <a:xfrm>
            <a:off x="457200" y="69055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13" name="Google Shape;313;p62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4" name="Google Shape;314;p62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315" name="Google Shape;315;p62"/>
          <p:cNvSpPr txBox="1"/>
          <p:nvPr>
            <p:ph idx="3" type="body"/>
          </p:nvPr>
        </p:nvSpPr>
        <p:spPr>
          <a:xfrm>
            <a:off x="457200" y="761115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rPr lang="en" sz="2400" u="sng"/>
              <a:t>Continuous Case</a:t>
            </a:r>
            <a:endParaRPr sz="2400" u="sng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Move one mass distribution to another</a:t>
            </a:r>
            <a:endParaRPr sz="2400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  <a:p>
            <a:pPr indent="-92028" lvl="0" marL="257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2600"/>
              <a:buNone/>
            </a:pPr>
            <a:r>
              <a:t/>
            </a:r>
            <a:endParaRPr sz="2400" u="sng"/>
          </a:p>
        </p:txBody>
      </p:sp>
      <p:pic>
        <p:nvPicPr>
          <p:cNvPr id="316" name="Google Shape;316;p62"/>
          <p:cNvPicPr preferRelativeResize="0"/>
          <p:nvPr/>
        </p:nvPicPr>
        <p:blipFill rotWithShape="1">
          <a:blip r:embed="rId3">
            <a:alphaModFix/>
          </a:blip>
          <a:srcRect b="0" l="0" r="46632" t="55581"/>
          <a:stretch/>
        </p:blipFill>
        <p:spPr>
          <a:xfrm>
            <a:off x="6129225" y="1687250"/>
            <a:ext cx="2073701" cy="179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62"/>
          <p:cNvSpPr txBox="1"/>
          <p:nvPr/>
        </p:nvSpPr>
        <p:spPr>
          <a:xfrm>
            <a:off x="5660350" y="4506800"/>
            <a:ext cx="3492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https://optimaltransport.github.io/slides-peyre/TheoreticalFoundations.pd</a:t>
            </a:r>
            <a:r>
              <a:rPr lang="en" sz="800"/>
              <a:t>f</a:t>
            </a:r>
            <a:endParaRPr sz="800"/>
          </a:p>
        </p:txBody>
      </p:sp>
      <p:pic>
        <p:nvPicPr>
          <p:cNvPr id="318" name="Google Shape;318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500" y="3078069"/>
            <a:ext cx="4975851" cy="16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62"/>
          <p:cNvPicPr preferRelativeResize="0"/>
          <p:nvPr/>
        </p:nvPicPr>
        <p:blipFill rotWithShape="1">
          <a:blip r:embed="rId3">
            <a:alphaModFix/>
          </a:blip>
          <a:srcRect b="56565" l="0" r="2296" t="0"/>
          <a:stretch/>
        </p:blipFill>
        <p:spPr>
          <a:xfrm>
            <a:off x="684500" y="1576099"/>
            <a:ext cx="3492901" cy="161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3"/>
          <p:cNvSpPr txBox="1"/>
          <p:nvPr>
            <p:ph type="title"/>
          </p:nvPr>
        </p:nvSpPr>
        <p:spPr>
          <a:xfrm>
            <a:off x="457200" y="2031031"/>
            <a:ext cx="8229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D3A"/>
              </a:buClr>
              <a:buSzPts val="4000"/>
              <a:buFont typeface="Helvetica Neue"/>
              <a:buNone/>
            </a:pPr>
            <a:r>
              <a:rPr lang="en"/>
              <a:t>Monge Formulation</a:t>
            </a:r>
            <a:endParaRPr/>
          </a:p>
        </p:txBody>
      </p:sp>
      <p:sp>
        <p:nvSpPr>
          <p:cNvPr id="325" name="Google Shape;325;p63"/>
          <p:cNvSpPr txBox="1"/>
          <p:nvPr>
            <p:ph idx="1" type="body"/>
          </p:nvPr>
        </p:nvSpPr>
        <p:spPr>
          <a:xfrm>
            <a:off x="-9269" y="4798703"/>
            <a:ext cx="9162600" cy="360900"/>
          </a:xfrm>
          <a:prstGeom prst="rect">
            <a:avLst/>
          </a:prstGeom>
          <a:solidFill>
            <a:srgbClr val="006C9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" sz="1500">
                <a:solidFill>
                  <a:srgbClr val="FFFFFF"/>
                </a:solidFill>
              </a:rPr>
              <a:t>    Sai Aditya, Xiao Sai, Chad Atalla                                                 </a:t>
            </a:r>
            <a:r>
              <a:rPr lang="en" sz="1800">
                <a:solidFill>
                  <a:srgbClr val="FFFFFF"/>
                </a:solidFill>
              </a:rPr>
              <a:t>Lecture </a:t>
            </a:r>
            <a:r>
              <a:rPr lang="en" sz="1800"/>
              <a:t> </a:t>
            </a:r>
            <a:r>
              <a:rPr lang="en" sz="1800">
                <a:solidFill>
                  <a:srgbClr val="FFFFFF"/>
                </a:solidFill>
              </a:rPr>
              <a:t>2/28 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6" name="Google Shape;326;p63"/>
          <p:cNvSpPr txBox="1"/>
          <p:nvPr>
            <p:ph idx="12" type="sldNum"/>
          </p:nvPr>
        </p:nvSpPr>
        <p:spPr>
          <a:xfrm>
            <a:off x="7052525" y="4798700"/>
            <a:ext cx="4167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Title Slides">
      <a:dk1>
        <a:srgbClr val="464749"/>
      </a:dk1>
      <a:lt1>
        <a:srgbClr val="493203"/>
      </a:lt1>
      <a:dk2>
        <a:srgbClr val="A7A7A7"/>
      </a:dk2>
      <a:lt2>
        <a:srgbClr val="535353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